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61" r:id="rId5"/>
    <p:sldId id="277" r:id="rId6"/>
    <p:sldId id="278" r:id="rId7"/>
    <p:sldId id="268" r:id="rId8"/>
    <p:sldId id="264" r:id="rId9"/>
    <p:sldId id="312" r:id="rId10"/>
    <p:sldId id="313" r:id="rId11"/>
    <p:sldId id="314" r:id="rId12"/>
    <p:sldId id="315" r:id="rId13"/>
    <p:sldId id="317" r:id="rId14"/>
    <p:sldId id="318" r:id="rId15"/>
    <p:sldId id="319" r:id="rId16"/>
    <p:sldId id="347" r:id="rId17"/>
    <p:sldId id="346" r:id="rId18"/>
    <p:sldId id="320" r:id="rId19"/>
    <p:sldId id="321" r:id="rId20"/>
    <p:sldId id="348" r:id="rId21"/>
    <p:sldId id="349" r:id="rId22"/>
    <p:sldId id="325" r:id="rId23"/>
    <p:sldId id="328" r:id="rId24"/>
    <p:sldId id="322" r:id="rId25"/>
    <p:sldId id="327" r:id="rId26"/>
    <p:sldId id="350" r:id="rId27"/>
    <p:sldId id="329" r:id="rId28"/>
    <p:sldId id="351" r:id="rId29"/>
    <p:sldId id="352" r:id="rId30"/>
    <p:sldId id="353" r:id="rId31"/>
    <p:sldId id="354" r:id="rId32"/>
    <p:sldId id="355" r:id="rId33"/>
    <p:sldId id="335" r:id="rId34"/>
    <p:sldId id="356" r:id="rId35"/>
    <p:sldId id="337" r:id="rId36"/>
    <p:sldId id="360" r:id="rId37"/>
    <p:sldId id="338" r:id="rId38"/>
    <p:sldId id="363" r:id="rId39"/>
    <p:sldId id="364" r:id="rId40"/>
    <p:sldId id="357" r:id="rId41"/>
    <p:sldId id="359" r:id="rId42"/>
    <p:sldId id="361" r:id="rId43"/>
    <p:sldId id="362" r:id="rId44"/>
  </p:sldIdLst>
  <p:sldSz cx="9144000" cy="6858000" type="screen4x3"/>
  <p:notesSz cx="6858000" cy="9144000"/>
  <p:embeddedFontLst>
    <p:embeddedFont>
      <p:font typeface="方正黑体简体" panose="02010600030101010101" charset="-122"/>
      <p:regular r:id="rId47"/>
    </p:embeddedFont>
    <p:embeddedFont>
      <p:font typeface="Cambria Math" panose="02040503050406030204" pitchFamily="18" charset="0"/>
      <p:regular r:id="rId48"/>
    </p:embeddedFont>
    <p:embeddedFont>
      <p:font typeface="黑体" panose="02010609060101010101" pitchFamily="49" charset="-122"/>
      <p:regular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要内容" id="{F6D2D9D7-C98B-4EF6-AE57-9557164E4B0A}">
          <p14:sldIdLst>
            <p14:sldId id="256"/>
            <p14:sldId id="257"/>
            <p14:sldId id="258"/>
            <p14:sldId id="261"/>
            <p14:sldId id="277"/>
            <p14:sldId id="278"/>
            <p14:sldId id="268"/>
            <p14:sldId id="264"/>
            <p14:sldId id="312"/>
            <p14:sldId id="313"/>
            <p14:sldId id="314"/>
            <p14:sldId id="315"/>
            <p14:sldId id="317"/>
            <p14:sldId id="318"/>
            <p14:sldId id="319"/>
            <p14:sldId id="347"/>
            <p14:sldId id="346"/>
            <p14:sldId id="320"/>
            <p14:sldId id="321"/>
            <p14:sldId id="348"/>
            <p14:sldId id="349"/>
            <p14:sldId id="325"/>
            <p14:sldId id="328"/>
            <p14:sldId id="322"/>
            <p14:sldId id="327"/>
            <p14:sldId id="350"/>
            <p14:sldId id="329"/>
            <p14:sldId id="351"/>
            <p14:sldId id="352"/>
            <p14:sldId id="353"/>
            <p14:sldId id="354"/>
            <p14:sldId id="355"/>
            <p14:sldId id="335"/>
            <p14:sldId id="356"/>
            <p14:sldId id="337"/>
            <p14:sldId id="360"/>
            <p14:sldId id="338"/>
            <p14:sldId id="363"/>
            <p14:sldId id="364"/>
            <p14:sldId id="357"/>
            <p14:sldId id="359"/>
            <p14:sldId id="361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DC5A5D"/>
    <a:srgbClr val="B53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236" y="56"/>
      </p:cViewPr>
      <p:guideLst>
        <p:guide orient="horz" pos="219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5A4C-0DFB-4F0F-868E-FE419C877B5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F3C9-F3DD-4291-AD83-792F0DF432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68A1-DC71-423D-AF53-B1392B74E4B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C2DD3-F322-44B9-B682-21757949A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7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02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4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89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155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12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02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03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99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4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62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6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7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063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10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805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249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161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986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1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78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7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7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05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50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227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62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260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3869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286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45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2121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607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82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94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81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4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8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63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124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CA2F66-E275-D096-EE61-BE16ACEB15C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" y="5"/>
            <a:ext cx="9287351" cy="6857365"/>
          </a:xfrm>
          <a:prstGeom prst="rect">
            <a:avLst/>
          </a:prstGeom>
          <a:blipFill dpi="0" rotWithShape="1">
            <a:blip r:embed="rId3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2555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5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1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692400"/>
            <a:ext cx="9144000" cy="2159000"/>
          </a:xfrm>
          <a:prstGeom prst="rect">
            <a:avLst/>
          </a:prstGeom>
          <a:gradFill flip="none" rotWithShape="1">
            <a:gsLst>
              <a:gs pos="0">
                <a:srgbClr val="B53132"/>
              </a:gs>
              <a:gs pos="100000">
                <a:srgbClr val="DC5A5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t="4985" r="7595" b="7042"/>
          <a:stretch>
            <a:fillRect/>
          </a:stretch>
        </p:blipFill>
        <p:spPr>
          <a:xfrm>
            <a:off x="414339" y="819150"/>
            <a:ext cx="3814763" cy="52959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1343025" y="1428750"/>
            <a:ext cx="2350294" cy="41529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419225" y="906779"/>
            <a:ext cx="1771650" cy="5321300"/>
          </a:xfrm>
          <a:prstGeom prst="roundRect">
            <a:avLst>
              <a:gd name="adj" fmla="val 10215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64" y="781544"/>
            <a:ext cx="2020136" cy="5605115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0" y="1633259"/>
            <a:ext cx="5295974" cy="4171739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57288" y="1912620"/>
            <a:ext cx="3971925" cy="330708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48" y="1985931"/>
            <a:ext cx="3327709" cy="3387635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993233" y="2092986"/>
            <a:ext cx="3136106" cy="22288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6" y="1044405"/>
            <a:ext cx="4079672" cy="344716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3062288" y="1225555"/>
            <a:ext cx="3019425" cy="25447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6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96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2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2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4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3B7F-BEDC-44E3-891F-8E1DE6767941}" type="datetimeFigureOut">
              <a:rPr lang="zh-CN" altLang="en-US" smtClean="0"/>
              <a:t>2024/9/11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6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ngboyue@shiep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m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tmp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tmp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0.png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3775" y="2392137"/>
            <a:ext cx="7587343" cy="4465865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" y="2392137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8599714" y="2392136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1250156" y="2851789"/>
            <a:ext cx="6625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模拟集成电路分析与设计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36641" y="3775237"/>
            <a:ext cx="5658917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主讲人：乐应波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邮箱：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yingboyue@shiep.edu.cn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办公室：电信楼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B418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24887" y="6000749"/>
            <a:ext cx="341210" cy="341210"/>
            <a:chOff x="5772150" y="5431503"/>
            <a:chExt cx="647700" cy="647700"/>
          </a:xfrm>
        </p:grpSpPr>
        <p:sp>
          <p:nvSpPr>
            <p:cNvPr id="20" name="椭圆 19"/>
            <p:cNvSpPr/>
            <p:nvPr/>
          </p:nvSpPr>
          <p:spPr>
            <a:xfrm>
              <a:off x="5772150" y="5431503"/>
              <a:ext cx="647700" cy="647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right-arrowhead_45093"/>
            <p:cNvSpPr>
              <a:spLocks noChangeAspect="1"/>
            </p:cNvSpPr>
            <p:nvPr/>
          </p:nvSpPr>
          <p:spPr bwMode="auto">
            <a:xfrm rot="5400000">
              <a:off x="5989368" y="5576740"/>
              <a:ext cx="213265" cy="357231"/>
            </a:xfrm>
            <a:custGeom>
              <a:avLst/>
              <a:gdLst>
                <a:gd name="T0" fmla="*/ 225 w 242"/>
                <a:gd name="T1" fmla="*/ 241 h 406"/>
                <a:gd name="T2" fmla="*/ 100 w 242"/>
                <a:gd name="T3" fmla="*/ 387 h 406"/>
                <a:gd name="T4" fmla="*/ 60 w 242"/>
                <a:gd name="T5" fmla="*/ 406 h 406"/>
                <a:gd name="T6" fmla="*/ 25 w 242"/>
                <a:gd name="T7" fmla="*/ 394 h 406"/>
                <a:gd name="T8" fmla="*/ 19 w 242"/>
                <a:gd name="T9" fmla="*/ 318 h 406"/>
                <a:gd name="T10" fmla="*/ 114 w 242"/>
                <a:gd name="T11" fmla="*/ 206 h 406"/>
                <a:gd name="T12" fmla="*/ 19 w 242"/>
                <a:gd name="T13" fmla="*/ 94 h 406"/>
                <a:gd name="T14" fmla="*/ 25 w 242"/>
                <a:gd name="T15" fmla="*/ 19 h 406"/>
                <a:gd name="T16" fmla="*/ 100 w 242"/>
                <a:gd name="T17" fmla="*/ 25 h 406"/>
                <a:gd name="T18" fmla="*/ 225 w 242"/>
                <a:gd name="T19" fmla="*/ 172 h 406"/>
                <a:gd name="T20" fmla="*/ 225 w 242"/>
                <a:gd name="T21" fmla="*/ 2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406">
                  <a:moveTo>
                    <a:pt x="225" y="241"/>
                  </a:moveTo>
                  <a:lnTo>
                    <a:pt x="100" y="387"/>
                  </a:lnTo>
                  <a:cubicBezTo>
                    <a:pt x="90" y="400"/>
                    <a:pt x="75" y="406"/>
                    <a:pt x="60" y="406"/>
                  </a:cubicBezTo>
                  <a:cubicBezTo>
                    <a:pt x="48" y="406"/>
                    <a:pt x="35" y="402"/>
                    <a:pt x="25" y="394"/>
                  </a:cubicBezTo>
                  <a:cubicBezTo>
                    <a:pt x="3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3" y="38"/>
                    <a:pt x="25" y="19"/>
                  </a:cubicBezTo>
                  <a:cubicBezTo>
                    <a:pt x="48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close/>
                </a:path>
              </a:pathLst>
            </a:custGeom>
            <a:solidFill>
              <a:srgbClr val="B53132"/>
            </a:solidFill>
            <a:ln>
              <a:noFill/>
            </a:ln>
          </p:spPr>
        </p:sp>
      </p:grpSp>
      <p:pic>
        <p:nvPicPr>
          <p:cNvPr id="4" name="图片 3" descr="上海电力大学LOGO矢量图_编号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89" y="709576"/>
            <a:ext cx="3824183" cy="69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器件的阈值电压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78DD2D23-431E-387C-F46E-DB479A424DB8}"/>
              </a:ext>
            </a:extLst>
          </p:cNvPr>
          <p:cNvSpPr txBox="1"/>
          <p:nvPr/>
        </p:nvSpPr>
        <p:spPr>
          <a:xfrm>
            <a:off x="269699" y="838587"/>
            <a:ext cx="787237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NMOS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管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&gt;V</a:t>
            </a:r>
            <a:r>
              <a:rPr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、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0&lt;V</a:t>
            </a:r>
            <a:r>
              <a:rPr sz="2400" spc="-7" baseline="-2116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DS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&lt;</a:t>
            </a:r>
            <a:r>
              <a:rPr sz="2400" spc="-521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 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-V</a:t>
            </a:r>
            <a:r>
              <a:rPr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sz="24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时的示意图</a:t>
            </a:r>
            <a:endParaRPr sz="24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5A822FD-A1AF-7B7E-4934-0E84316EC566}"/>
              </a:ext>
            </a:extLst>
          </p:cNvPr>
          <p:cNvSpPr/>
          <p:nvPr/>
        </p:nvSpPr>
        <p:spPr>
          <a:xfrm>
            <a:off x="949910" y="1439483"/>
            <a:ext cx="7104127" cy="4782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</p:spTree>
    <p:extLst>
      <p:ext uri="{BB962C8B-B14F-4D97-AF65-F5344CB8AC3E}">
        <p14:creationId xmlns:p14="http://schemas.microsoft.com/office/powerpoint/2010/main" val="74238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object 7"/>
          <p:cNvSpPr/>
          <p:nvPr/>
        </p:nvSpPr>
        <p:spPr>
          <a:xfrm>
            <a:off x="507662" y="1016907"/>
            <a:ext cx="7708826" cy="3483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8" name="object 8"/>
          <p:cNvSpPr txBox="1"/>
          <p:nvPr/>
        </p:nvSpPr>
        <p:spPr>
          <a:xfrm>
            <a:off x="757128" y="4923225"/>
            <a:ext cx="393204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0" i="1" spc="-170" dirty="0">
                <a:latin typeface="Times New Roman"/>
                <a:cs typeface="Times New Roman"/>
              </a:rPr>
              <a:t>V</a:t>
            </a:r>
            <a:r>
              <a:rPr sz="2400" i="1" spc="-255" baseline="-23809" dirty="0">
                <a:latin typeface="Times New Roman"/>
                <a:cs typeface="Times New Roman"/>
              </a:rPr>
              <a:t>G </a:t>
            </a:r>
            <a:r>
              <a:rPr sz="2400" i="1" spc="142" baseline="-23809" dirty="0">
                <a:latin typeface="Times New Roman"/>
                <a:cs typeface="Times New Roman"/>
              </a:rPr>
              <a:t> </a:t>
            </a:r>
            <a:r>
              <a:rPr sz="2400" spc="-70" dirty="0">
                <a:latin typeface="Symbol"/>
                <a:cs typeface="Symbol"/>
              </a:rPr>
              <a:t></a:t>
            </a:r>
            <a:r>
              <a:rPr sz="2400" i="1" spc="-70" dirty="0">
                <a:latin typeface="Times New Roman"/>
                <a:cs typeface="Times New Roman"/>
              </a:rPr>
              <a:t>V</a:t>
            </a:r>
            <a:r>
              <a:rPr sz="2400" i="1" spc="-104" baseline="-23809" dirty="0">
                <a:latin typeface="Times New Roman"/>
                <a:cs typeface="Times New Roman"/>
              </a:rPr>
              <a:t>D  </a:t>
            </a:r>
            <a:r>
              <a:rPr sz="2400" spc="-55" dirty="0">
                <a:latin typeface="Symbol"/>
                <a:cs typeface="Symbol"/>
              </a:rPr>
              <a:t></a:t>
            </a:r>
            <a:r>
              <a:rPr sz="2400" i="1" spc="-55" dirty="0">
                <a:latin typeface="Times New Roman"/>
                <a:cs typeface="Times New Roman"/>
              </a:rPr>
              <a:t>V</a:t>
            </a:r>
            <a:r>
              <a:rPr lang="en-US" sz="2400" i="1" spc="-82" baseline="-23809" dirty="0">
                <a:latin typeface="Times New Roman"/>
                <a:cs typeface="Times New Roman"/>
              </a:rPr>
              <a:t>T</a:t>
            </a:r>
            <a:r>
              <a:rPr sz="2400" i="1" spc="-82" baseline="-23809" dirty="0">
                <a:latin typeface="Times New Roman"/>
                <a:cs typeface="Times New Roman"/>
              </a:rPr>
              <a:t>  </a:t>
            </a:r>
            <a:r>
              <a:rPr sz="2400" spc="-90" dirty="0">
                <a:latin typeface="Symbol"/>
                <a:cs typeface="Symbol"/>
              </a:rPr>
              <a:t></a:t>
            </a:r>
            <a:r>
              <a:rPr sz="2400" i="1" spc="-90" dirty="0">
                <a:latin typeface="Times New Roman"/>
                <a:cs typeface="Times New Roman"/>
              </a:rPr>
              <a:t>V</a:t>
            </a:r>
            <a:r>
              <a:rPr sz="2400" i="1" spc="-135" baseline="-23809" dirty="0">
                <a:latin typeface="Times New Roman"/>
                <a:cs typeface="Times New Roman"/>
              </a:rPr>
              <a:t>GS  </a:t>
            </a:r>
            <a:r>
              <a:rPr sz="2400" spc="-50" dirty="0">
                <a:latin typeface="Symbol"/>
                <a:cs typeface="Symbol"/>
              </a:rPr>
              <a:t></a:t>
            </a:r>
            <a:r>
              <a:rPr sz="2400" i="1" spc="-50" dirty="0">
                <a:latin typeface="Times New Roman"/>
                <a:cs typeface="Times New Roman"/>
              </a:rPr>
              <a:t>V</a:t>
            </a:r>
            <a:r>
              <a:rPr sz="2400" i="1" spc="-75" baseline="-23809" dirty="0">
                <a:latin typeface="Times New Roman"/>
                <a:cs typeface="Times New Roman"/>
              </a:rPr>
              <a:t>DS</a:t>
            </a:r>
            <a:r>
              <a:rPr sz="2400" i="1" spc="323" baseline="-23809" dirty="0">
                <a:latin typeface="Times New Roman"/>
                <a:cs typeface="Times New Roman"/>
              </a:rPr>
              <a:t> </a:t>
            </a:r>
            <a:r>
              <a:rPr sz="2400" spc="-55" dirty="0">
                <a:latin typeface="Symbol"/>
                <a:cs typeface="Symbol"/>
              </a:rPr>
              <a:t></a:t>
            </a:r>
            <a:r>
              <a:rPr sz="2400" i="1" spc="-55" dirty="0">
                <a:latin typeface="Times New Roman"/>
                <a:cs typeface="Times New Roman"/>
              </a:rPr>
              <a:t>V</a:t>
            </a:r>
            <a:r>
              <a:rPr lang="en-US" sz="2400" i="1" spc="-82" baseline="-23809" dirty="0">
                <a:latin typeface="Times New Roman"/>
                <a:cs typeface="Times New Roman"/>
              </a:rPr>
              <a:t>T</a:t>
            </a:r>
            <a:endParaRPr sz="2400" baseline="-23809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9569" y="4937489"/>
            <a:ext cx="2876921" cy="417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3760"/>
              </a:lnSpc>
            </a:pPr>
            <a:r>
              <a:rPr sz="24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沟道未夹断条件</a:t>
            </a:r>
            <a:endParaRPr sz="24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754834" y="5597947"/>
            <a:ext cx="635049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边界条件:V(x)|</a:t>
            </a:r>
            <a:r>
              <a:rPr sz="14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x=0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=0,</a:t>
            </a:r>
            <a:r>
              <a:rPr sz="2400" spc="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V(x)|</a:t>
            </a:r>
            <a:r>
              <a:rPr sz="12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x=L</a:t>
            </a:r>
            <a:r>
              <a:rPr sz="24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=V</a:t>
            </a:r>
            <a:r>
              <a:rPr lang="en-US" sz="12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DS</a:t>
            </a:r>
            <a:endParaRPr sz="240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8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3D96DEA0-4E3B-445F-24AD-F6B0087173AC}"/>
              </a:ext>
            </a:extLst>
          </p:cNvPr>
          <p:cNvSpPr/>
          <p:nvPr/>
        </p:nvSpPr>
        <p:spPr>
          <a:xfrm>
            <a:off x="1171034" y="1006162"/>
            <a:ext cx="7007360" cy="3660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AF7DB9-8210-3854-C2DA-E39EC1563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80" y="4565228"/>
            <a:ext cx="6535478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95FDD0-60DD-6831-A586-C6C485FD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3740"/>
            <a:ext cx="3757655" cy="113385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3359" y="1177091"/>
            <a:ext cx="4202673" cy="2703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4308C-48A4-0CF1-8DC6-594EE8D14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546" y="2917660"/>
            <a:ext cx="6279424" cy="33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7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2710FC1-5D97-B150-707C-D6073186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6" y="756722"/>
            <a:ext cx="8266892" cy="5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3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F15D97-FA1B-5C73-4F98-804DB7D9A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5" y="1174492"/>
            <a:ext cx="8469736" cy="488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7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926036-8295-4E87-FB3F-657D4B7E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8" r="11383"/>
          <a:stretch/>
        </p:blipFill>
        <p:spPr>
          <a:xfrm>
            <a:off x="3862426" y="994657"/>
            <a:ext cx="4995574" cy="24436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36A978-B0B0-09CC-9991-B5AFA1535A97}"/>
              </a:ext>
            </a:extLst>
          </p:cNvPr>
          <p:cNvSpPr txBox="1"/>
          <p:nvPr/>
        </p:nvSpPr>
        <p:spPr>
          <a:xfrm>
            <a:off x="479148" y="1239266"/>
            <a:ext cx="33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DS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&lt;&lt;2(V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GS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-V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TH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0EDB53C-3667-91F9-0EAF-2EAC55242253}"/>
                  </a:ext>
                </a:extLst>
              </p:cNvPr>
              <p:cNvSpPr txBox="1"/>
              <p:nvPr/>
            </p:nvSpPr>
            <p:spPr>
              <a:xfrm>
                <a:off x="566928" y="2070240"/>
                <a:ext cx="4572000" cy="984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/>
                <a:r>
                  <a:rPr lang="fr-FR" altLang="zh-CN" sz="2400" spc="5" dirty="0">
                    <a:latin typeface="Times New Roman"/>
                    <a:cs typeface="Times New Roman"/>
                  </a:rPr>
                  <a:t>I</a:t>
                </a:r>
                <a:r>
                  <a:rPr lang="fr-FR" altLang="zh-CN" sz="1100" spc="5" dirty="0">
                    <a:latin typeface="Times New Roman"/>
                    <a:cs typeface="Times New Roman"/>
                  </a:rPr>
                  <a:t>D</a:t>
                </a:r>
                <a:r>
                  <a:rPr lang="fr-FR" altLang="zh-CN" sz="2400" spc="5" dirty="0">
                    <a:latin typeface="Times New Roman"/>
                    <a:cs typeface="Times New Roman"/>
                  </a:rPr>
                  <a:t>  </a:t>
                </a:r>
                <a:r>
                  <a:rPr lang="fr-FR" altLang="zh-CN" sz="2400" spc="5" dirty="0">
                    <a:latin typeface="Symbol"/>
                    <a:cs typeface="Times New Roman"/>
                    <a:sym typeface="Symbol" panose="05050102010706020507" pitchFamily="18" charset="2"/>
                  </a:rPr>
                  <a:t></a:t>
                </a:r>
              </a:p>
              <a:p>
                <a:pPr marL="12700"/>
                <a:r>
                  <a:rPr lang="fr-FR" altLang="zh-CN" sz="2400" spc="-30" dirty="0">
                    <a:latin typeface="Symbol"/>
                    <a:cs typeface="Symbol"/>
                  </a:rPr>
                  <a:t></a:t>
                </a:r>
                <a:r>
                  <a:rPr lang="fr-FR" altLang="zh-CN" sz="1400" spc="-30" dirty="0">
                    <a:latin typeface="Times New Roman"/>
                    <a:cs typeface="Times New Roman"/>
                  </a:rPr>
                  <a:t>n</a:t>
                </a:r>
                <a:r>
                  <a:rPr lang="fr-FR" altLang="zh-CN" sz="2400" spc="-30" dirty="0">
                    <a:latin typeface="Times New Roman"/>
                    <a:cs typeface="Times New Roman"/>
                  </a:rPr>
                  <a:t>C</a:t>
                </a:r>
                <a:r>
                  <a:rPr lang="fr-FR" altLang="zh-CN" sz="1400" spc="-30" dirty="0">
                    <a:latin typeface="Times New Roman"/>
                    <a:cs typeface="Times New Roman"/>
                  </a:rPr>
                  <a:t>ox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altLang="zh-CN" sz="2400" i="1" spc="-30"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fPr>
                      <m:num>
                        <m:r>
                          <a:rPr lang="en-US" altLang="zh-CN" sz="2400" i="1" spc="-30">
                            <a:latin typeface="Cambria Math" panose="02040503050406030204" pitchFamily="18" charset="0"/>
                            <a:cs typeface="Times New Roman"/>
                          </a:rPr>
                          <m:t>𝑊</m:t>
                        </m:r>
                      </m:num>
                      <m:den>
                        <m:r>
                          <a:rPr lang="en-US" altLang="zh-CN" sz="2400" i="1" spc="-30"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den>
                    </m:f>
                  </m:oMath>
                </a14:m>
                <a:r>
                  <a:rPr lang="fr-FR" altLang="zh-CN" sz="2400" spc="-15" dirty="0">
                    <a:latin typeface="Times New Roman"/>
                    <a:cs typeface="Times New Roman"/>
                  </a:rPr>
                  <a:t>(V</a:t>
                </a:r>
                <a:r>
                  <a:rPr lang="fr-FR" altLang="zh-CN" sz="1200" spc="-15" dirty="0">
                    <a:latin typeface="Times New Roman"/>
                    <a:cs typeface="Times New Roman"/>
                  </a:rPr>
                  <a:t>GS</a:t>
                </a:r>
                <a:r>
                  <a:rPr lang="fr-FR" altLang="zh-CN" sz="2400" spc="-15" dirty="0">
                    <a:latin typeface="Times New Roman"/>
                    <a:cs typeface="Times New Roman"/>
                  </a:rPr>
                  <a:t> </a:t>
                </a:r>
                <a:r>
                  <a:rPr lang="fr-FR" altLang="zh-CN" sz="2400" dirty="0">
                    <a:latin typeface="Symbol"/>
                    <a:cs typeface="Symbol"/>
                  </a:rPr>
                  <a:t></a:t>
                </a:r>
                <a:r>
                  <a:rPr lang="fr-FR" altLang="zh-CN" sz="2400" dirty="0">
                    <a:latin typeface="Times New Roman"/>
                    <a:cs typeface="Times New Roman"/>
                  </a:rPr>
                  <a:t> </a:t>
                </a:r>
                <a:r>
                  <a:rPr lang="fr-FR" altLang="zh-CN" sz="2400" spc="20" dirty="0">
                    <a:latin typeface="Times New Roman"/>
                    <a:cs typeface="Times New Roman"/>
                  </a:rPr>
                  <a:t>V</a:t>
                </a:r>
                <a:r>
                  <a:rPr lang="fr-FR" altLang="zh-CN" sz="1200" spc="20" dirty="0">
                    <a:latin typeface="Times New Roman"/>
                    <a:cs typeface="Times New Roman"/>
                  </a:rPr>
                  <a:t>TH</a:t>
                </a:r>
                <a:r>
                  <a:rPr lang="fr-FR" altLang="zh-CN" sz="2400" spc="20" dirty="0">
                    <a:latin typeface="Times New Roman"/>
                    <a:cs typeface="Times New Roman"/>
                  </a:rPr>
                  <a:t>)V</a:t>
                </a:r>
                <a:r>
                  <a:rPr lang="fr-FR" altLang="zh-CN" sz="1200" spc="20" dirty="0">
                    <a:latin typeface="Times New Roman"/>
                    <a:cs typeface="Times New Roman"/>
                  </a:rPr>
                  <a:t>DS</a:t>
                </a:r>
                <a:endParaRPr lang="fr-FR" altLang="zh-CN" sz="3200" dirty="0">
                  <a:latin typeface="Symbol"/>
                  <a:cs typeface="Symbol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0EDB53C-3667-91F9-0EAF-2EAC55242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8" y="2070240"/>
                <a:ext cx="4572000" cy="984180"/>
              </a:xfrm>
              <a:prstGeom prst="rect">
                <a:avLst/>
              </a:prstGeom>
              <a:blipFill>
                <a:blip r:embed="rId4"/>
                <a:stretch>
                  <a:fillRect l="-1733" t="-5590" b="-5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540ED45-32D6-27E5-4A52-E785C933999B}"/>
              </a:ext>
            </a:extLst>
          </p:cNvPr>
          <p:cNvSpPr txBox="1"/>
          <p:nvPr/>
        </p:nvSpPr>
        <p:spPr>
          <a:xfrm>
            <a:off x="479147" y="3599135"/>
            <a:ext cx="33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775F8A-DBF6-E374-8C8B-5584FBAFC414}"/>
              </a:ext>
            </a:extLst>
          </p:cNvPr>
          <p:cNvSpPr txBox="1"/>
          <p:nvPr/>
        </p:nvSpPr>
        <p:spPr>
          <a:xfrm>
            <a:off x="4084321" y="3335200"/>
            <a:ext cx="330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深三极管区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271AF4-944F-C239-768A-F5865C15B652}"/>
                  </a:ext>
                </a:extLst>
              </p:cNvPr>
              <p:cNvSpPr txBox="1"/>
              <p:nvPr/>
            </p:nvSpPr>
            <p:spPr>
              <a:xfrm>
                <a:off x="193853" y="4466294"/>
                <a:ext cx="3796034" cy="7402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𝑅𝑜𝑛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Symbol"/>
                              <a:cs typeface="Symbol"/>
                            </a:rPr>
                            <m:t>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fr-FR" altLang="zh-CN" spc="-30" dirty="0">
                              <a:latin typeface="Times New Roman"/>
                              <a:cs typeface="Times New Roman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fr-FR" altLang="zh-CN" sz="1100" spc="-30" dirty="0">
                              <a:latin typeface="Times New Roman"/>
                              <a:cs typeface="Times New Roman"/>
                            </a:rPr>
                            <m:t>ox</m:t>
                          </m:r>
                          <m:f>
                            <m:fPr>
                              <m:ctrlPr>
                                <a:rPr lang="fr-FR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</m:ctrlPr>
                            </m:fPr>
                            <m:num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altLang="zh-CN" i="1" spc="-30">
                                  <a:latin typeface="Cambria Math" panose="02040503050406030204" pitchFamily="18" charset="0"/>
                                  <a:cs typeface="Times New Roman"/>
                                </a:rPr>
                                <m:t>𝐿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-15" dirty="0">
                              <a:latin typeface="Times New Roman"/>
                              <a:cs typeface="Times New Roman"/>
                            </a:rPr>
                            <m:t>GS</m:t>
                          </m:r>
                          <m:r>
                            <m:rPr>
                              <m:nor/>
                            </m:rPr>
                            <a:rPr lang="fr-FR" altLang="zh-CN" spc="-15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Symbol"/>
                              <a:cs typeface="Symbol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fr-FR" altLang="zh-CN" dirty="0"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altLang="zh-CN" spc="20" dirty="0">
                              <a:latin typeface="Times New Roman"/>
                              <a:cs typeface="Times New Roman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fr-FR" altLang="zh-CN" sz="1050" spc="20" dirty="0">
                              <a:latin typeface="Times New Roman"/>
                              <a:cs typeface="Times New Roman"/>
                            </a:rPr>
                            <m:t>TH</m:t>
                          </m:r>
                          <m:r>
                            <m:rPr>
                              <m:nor/>
                            </m:rPr>
                            <a:rPr lang="fr-FR" altLang="zh-CN" spc="20" dirty="0">
                              <a:latin typeface="Times New Roman"/>
                              <a:cs typeface="Times New Roman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D271AF4-944F-C239-768A-F5865C15B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3" y="4466294"/>
                <a:ext cx="3796034" cy="740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>
            <a:extLst>
              <a:ext uri="{FF2B5EF4-FFF2-40B4-BE49-F238E27FC236}">
                <a16:creationId xmlns:a16="http://schemas.microsoft.com/office/drawing/2014/main" id="{EBA40FC6-2D9C-7234-8BF7-CF15D9254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1" y="4168195"/>
            <a:ext cx="4488705" cy="2030955"/>
          </a:xfrm>
          <a:prstGeom prst="rect">
            <a:avLst/>
          </a:prstGeom>
        </p:spPr>
      </p:pic>
      <p:sp>
        <p:nvSpPr>
          <p:cNvPr id="24" name="object 25">
            <a:extLst>
              <a:ext uri="{FF2B5EF4-FFF2-40B4-BE49-F238E27FC236}">
                <a16:creationId xmlns:a16="http://schemas.microsoft.com/office/drawing/2014/main" id="{95E85A1C-1290-F259-20F9-4F178BC2190A}"/>
              </a:ext>
            </a:extLst>
          </p:cNvPr>
          <p:cNvSpPr txBox="1"/>
          <p:nvPr/>
        </p:nvSpPr>
        <p:spPr>
          <a:xfrm>
            <a:off x="740539" y="5609559"/>
            <a:ext cx="2702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39" marR="5094" indent="-229240"/>
            <a:r>
              <a:rPr sz="2000" dirty="0" err="1">
                <a:solidFill>
                  <a:srgbClr val="FF0000"/>
                </a:solidFill>
                <a:latin typeface="SimSun"/>
                <a:cs typeface="SimSun"/>
              </a:rPr>
              <a:t>等效为一个压控电阻</a:t>
            </a:r>
            <a:endParaRPr sz="2000" dirty="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658194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5231FE-4708-88EB-7168-E4F452F27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3" y="1147720"/>
            <a:ext cx="8555152" cy="30731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AF39669-153C-9CB3-AD84-1A8992538660}"/>
              </a:ext>
            </a:extLst>
          </p:cNvPr>
          <p:cNvSpPr/>
          <p:nvPr/>
        </p:nvSpPr>
        <p:spPr>
          <a:xfrm>
            <a:off x="4155036" y="1982419"/>
            <a:ext cx="2896819" cy="2377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49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215799" y="76405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object 8"/>
          <p:cNvSpPr txBox="1">
            <a:spLocks/>
          </p:cNvSpPr>
          <p:nvPr/>
        </p:nvSpPr>
        <p:spPr>
          <a:xfrm>
            <a:off x="323165" y="248055"/>
            <a:ext cx="7908669" cy="820622"/>
          </a:xfrm>
          <a:prstGeom prst="rect">
            <a:avLst/>
          </a:prstGeom>
        </p:spPr>
        <p:txBody>
          <a:bodyPr vert="horz" wrap="square" lIns="0" tIns="507886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NMOS</a:t>
            </a:r>
            <a:r>
              <a:rPr lang="zh-CN" altLang="en-US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&gt;V</a:t>
            </a:r>
            <a:r>
              <a:rPr lang="fr-FR" sz="11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800" spc="-7" baseline="-21164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DS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&gt;V</a:t>
            </a:r>
            <a:r>
              <a:rPr lang="fr-FR" sz="105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+V</a:t>
            </a:r>
            <a:r>
              <a:rPr lang="fr-FR" sz="105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zh-CN" altLang="en-US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时的示意图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321" y="1316735"/>
            <a:ext cx="6949186" cy="427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0" name="object 10"/>
          <p:cNvSpPr txBox="1"/>
          <p:nvPr/>
        </p:nvSpPr>
        <p:spPr>
          <a:xfrm>
            <a:off x="5098961" y="4107949"/>
            <a:ext cx="1044938" cy="495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4678"/>
              </a:lnSpc>
            </a:pPr>
            <a:r>
              <a:rPr sz="2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电子</a:t>
            </a:r>
          </a:p>
        </p:txBody>
      </p:sp>
      <p:sp>
        <p:nvSpPr>
          <p:cNvPr id="2" name="object 11"/>
          <p:cNvSpPr txBox="1"/>
          <p:nvPr/>
        </p:nvSpPr>
        <p:spPr>
          <a:xfrm>
            <a:off x="4277497" y="2399364"/>
            <a:ext cx="1247430" cy="408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lnSpc>
                <a:spcPts val="3760"/>
              </a:lnSpc>
            </a:pPr>
            <a:r>
              <a:rPr sz="20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耗尽区</a:t>
            </a:r>
            <a:endParaRPr sz="20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38141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A274712-0C76-872D-0208-EED320DD63B4}"/>
              </a:ext>
            </a:extLst>
          </p:cNvPr>
          <p:cNvSpPr/>
          <p:nvPr/>
        </p:nvSpPr>
        <p:spPr>
          <a:xfrm>
            <a:off x="2" y="9553"/>
            <a:ext cx="115771" cy="10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E0DEEF-B0D7-42E2-081E-D98C5BA2277C}"/>
              </a:ext>
            </a:extLst>
          </p:cNvPr>
          <p:cNvSpPr txBox="1">
            <a:spLocks/>
          </p:cNvSpPr>
          <p:nvPr/>
        </p:nvSpPr>
        <p:spPr>
          <a:xfrm>
            <a:off x="317294" y="743486"/>
            <a:ext cx="8214318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36">
              <a:lnSpc>
                <a:spcPct val="100000"/>
              </a:lnSpc>
            </a:pPr>
            <a:r>
              <a:rPr lang="zh-CN" altLang="en-US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饱和区的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DS</a:t>
            </a:r>
            <a:r>
              <a:rPr lang="fr-FR" sz="2000" dirty="0">
                <a:latin typeface="黑体" panose="02010609060101010101" pitchFamily="49" charset="-122"/>
                <a:ea typeface="黑体" panose="02010609060101010101" pitchFamily="49" charset="-122"/>
              </a:rPr>
              <a:t>≥</a:t>
            </a:r>
            <a:r>
              <a:rPr lang="fr-FR" sz="2000" spc="-1003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fr-FR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fr-FR" sz="20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0915031-0555-1216-6703-7549D3851540}"/>
              </a:ext>
            </a:extLst>
          </p:cNvPr>
          <p:cNvSpPr/>
          <p:nvPr/>
        </p:nvSpPr>
        <p:spPr>
          <a:xfrm>
            <a:off x="522284" y="1136380"/>
            <a:ext cx="8099698" cy="22083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3" name="object 20">
            <a:extLst>
              <a:ext uri="{FF2B5EF4-FFF2-40B4-BE49-F238E27FC236}">
                <a16:creationId xmlns:a16="http://schemas.microsoft.com/office/drawing/2014/main" id="{AD8A2AFD-0D85-AC7C-7099-607DA8B4C73B}"/>
              </a:ext>
            </a:extLst>
          </p:cNvPr>
          <p:cNvSpPr txBox="1"/>
          <p:nvPr/>
        </p:nvSpPr>
        <p:spPr>
          <a:xfrm>
            <a:off x="4228533" y="4262869"/>
            <a:ext cx="3742926" cy="37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34">
              <a:tabLst>
                <a:tab pos="2316598" algn="l"/>
              </a:tabLst>
            </a:pPr>
            <a:r>
              <a:rPr sz="2407" i="1" spc="65" dirty="0">
                <a:latin typeface="Times New Roman"/>
                <a:cs typeface="Times New Roman"/>
              </a:rPr>
              <a:t>V</a:t>
            </a:r>
            <a:r>
              <a:rPr sz="2106" spc="97" baseline="47619" dirty="0">
                <a:latin typeface="Times New Roman"/>
                <a:cs typeface="Times New Roman"/>
              </a:rPr>
              <a:t>' </a:t>
            </a:r>
            <a:r>
              <a:rPr sz="1404" i="1" spc="-5" dirty="0">
                <a:latin typeface="Times New Roman"/>
                <a:cs typeface="Times New Roman"/>
              </a:rPr>
              <a:t>DS  </a:t>
            </a:r>
            <a:r>
              <a:rPr sz="2407" spc="-5" dirty="0">
                <a:latin typeface="Symbol"/>
                <a:cs typeface="Symbol"/>
              </a:rPr>
              <a:t>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2407" i="1" spc="40" dirty="0">
                <a:latin typeface="Times New Roman"/>
                <a:cs typeface="Times New Roman"/>
              </a:rPr>
              <a:t>V</a:t>
            </a:r>
            <a:r>
              <a:rPr sz="1404" i="1" spc="40" dirty="0">
                <a:latin typeface="Times New Roman"/>
                <a:cs typeface="Times New Roman"/>
              </a:rPr>
              <a:t>GS</a:t>
            </a:r>
            <a:r>
              <a:rPr sz="1404" i="1" spc="-25" dirty="0">
                <a:latin typeface="Times New Roman"/>
                <a:cs typeface="Times New Roman"/>
              </a:rPr>
              <a:t> </a:t>
            </a:r>
            <a:r>
              <a:rPr sz="2407" spc="-5" dirty="0">
                <a:latin typeface="Symbol"/>
                <a:cs typeface="Symbol"/>
              </a:rPr>
              <a:t></a:t>
            </a:r>
            <a:r>
              <a:rPr sz="2407" spc="-114" dirty="0">
                <a:latin typeface="Times New Roman"/>
                <a:cs typeface="Times New Roman"/>
              </a:rPr>
              <a:t> </a:t>
            </a:r>
            <a:r>
              <a:rPr sz="2407" i="1" spc="-25" dirty="0">
                <a:latin typeface="Times New Roman"/>
                <a:cs typeface="Times New Roman"/>
              </a:rPr>
              <a:t>V</a:t>
            </a:r>
            <a:r>
              <a:rPr sz="1404" i="1" spc="-25" dirty="0">
                <a:latin typeface="Times New Roman"/>
                <a:cs typeface="Times New Roman"/>
              </a:rPr>
              <a:t>TH	</a:t>
            </a:r>
            <a:r>
              <a:rPr sz="2006" spc="20" dirty="0">
                <a:latin typeface="Times New Roman"/>
                <a:cs typeface="Times New Roman"/>
              </a:rPr>
              <a:t>(</a:t>
            </a:r>
            <a:r>
              <a:rPr sz="2006" i="1" spc="20" dirty="0">
                <a:latin typeface="Times New Roman"/>
                <a:cs typeface="Times New Roman"/>
              </a:rPr>
              <a:t>Pinch </a:t>
            </a:r>
            <a:r>
              <a:rPr sz="2006" spc="-5" dirty="0">
                <a:latin typeface="Symbol"/>
                <a:cs typeface="Symbol"/>
              </a:rPr>
              <a:t></a:t>
            </a:r>
            <a:r>
              <a:rPr sz="2006" spc="-5" dirty="0">
                <a:latin typeface="Times New Roman"/>
                <a:cs typeface="Times New Roman"/>
              </a:rPr>
              <a:t> </a:t>
            </a:r>
            <a:r>
              <a:rPr sz="2006" i="1" spc="-5" dirty="0">
                <a:latin typeface="Times New Roman"/>
                <a:cs typeface="Times New Roman"/>
              </a:rPr>
              <a:t>off</a:t>
            </a:r>
            <a:r>
              <a:rPr sz="2006" i="1" spc="-70" dirty="0">
                <a:latin typeface="Times New Roman"/>
                <a:cs typeface="Times New Roman"/>
              </a:rPr>
              <a:t> </a:t>
            </a:r>
            <a:r>
              <a:rPr sz="2006" spc="-5" dirty="0">
                <a:latin typeface="Times New Roman"/>
                <a:cs typeface="Times New Roman"/>
              </a:rPr>
              <a:t>)</a:t>
            </a:r>
            <a:endParaRPr sz="2006" dirty="0">
              <a:latin typeface="Times New Roman"/>
              <a:cs typeface="Times New Roman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C2FAB3A0-3F9F-5E55-4CFC-006AFA78A58E}"/>
              </a:ext>
            </a:extLst>
          </p:cNvPr>
          <p:cNvSpPr txBox="1"/>
          <p:nvPr/>
        </p:nvSpPr>
        <p:spPr>
          <a:xfrm>
            <a:off x="317294" y="3371591"/>
            <a:ext cx="3677340" cy="347213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924">
              <a:lnSpc>
                <a:spcPts val="2657"/>
              </a:lnSpc>
            </a:pPr>
            <a:r>
              <a:rPr sz="2557" i="1" spc="-20" dirty="0">
                <a:latin typeface="Times New Roman"/>
                <a:cs typeface="Times New Roman"/>
              </a:rPr>
              <a:t>Q</a:t>
            </a:r>
            <a:r>
              <a:rPr sz="1504" i="1" spc="-20" dirty="0">
                <a:latin typeface="Times New Roman"/>
                <a:cs typeface="Times New Roman"/>
              </a:rPr>
              <a:t>d</a:t>
            </a:r>
            <a:r>
              <a:rPr sz="2557" spc="-20" dirty="0">
                <a:latin typeface="Times New Roman"/>
                <a:cs typeface="Times New Roman"/>
              </a:rPr>
              <a:t>(</a:t>
            </a:r>
            <a:r>
              <a:rPr sz="2557" i="1" spc="-20" dirty="0">
                <a:latin typeface="Times New Roman"/>
                <a:cs typeface="Times New Roman"/>
              </a:rPr>
              <a:t>x</a:t>
            </a:r>
            <a:r>
              <a:rPr sz="2557" spc="-20" dirty="0">
                <a:latin typeface="Times New Roman"/>
                <a:cs typeface="Times New Roman"/>
              </a:rPr>
              <a:t>)</a:t>
            </a:r>
            <a:r>
              <a:rPr sz="2557" spc="-381" dirty="0">
                <a:latin typeface="Times New Roman"/>
                <a:cs typeface="Times New Roman"/>
              </a:rPr>
              <a:t> </a:t>
            </a:r>
            <a:r>
              <a:rPr sz="2557" spc="5" dirty="0">
                <a:latin typeface="Symbol"/>
                <a:cs typeface="Symbol"/>
              </a:rPr>
              <a:t></a:t>
            </a:r>
            <a:r>
              <a:rPr sz="2557" spc="-181" dirty="0">
                <a:latin typeface="Times New Roman"/>
                <a:cs typeface="Times New Roman"/>
              </a:rPr>
              <a:t> </a:t>
            </a:r>
            <a:r>
              <a:rPr sz="2557" i="1" spc="-120" dirty="0">
                <a:latin typeface="Times New Roman"/>
                <a:cs typeface="Times New Roman"/>
              </a:rPr>
              <a:t>WC</a:t>
            </a:r>
            <a:r>
              <a:rPr sz="1504" i="1" spc="-120" dirty="0">
                <a:latin typeface="Times New Roman"/>
                <a:cs typeface="Times New Roman"/>
              </a:rPr>
              <a:t>ox</a:t>
            </a:r>
            <a:r>
              <a:rPr sz="2557" spc="-120" dirty="0">
                <a:latin typeface="Times New Roman"/>
                <a:cs typeface="Times New Roman"/>
              </a:rPr>
              <a:t>(</a:t>
            </a:r>
            <a:r>
              <a:rPr sz="2557" i="1" spc="-120" dirty="0">
                <a:latin typeface="Times New Roman"/>
                <a:cs typeface="Times New Roman"/>
              </a:rPr>
              <a:t>V</a:t>
            </a:r>
            <a:r>
              <a:rPr sz="1504" i="1" spc="-120" dirty="0">
                <a:latin typeface="Times New Roman"/>
                <a:cs typeface="Times New Roman"/>
              </a:rPr>
              <a:t>GS</a:t>
            </a:r>
            <a:r>
              <a:rPr sz="1504" i="1" spc="30" dirty="0">
                <a:latin typeface="Times New Roman"/>
                <a:cs typeface="Times New Roman"/>
              </a:rPr>
              <a:t> </a:t>
            </a:r>
            <a:r>
              <a:rPr sz="2557" spc="55" dirty="0">
                <a:latin typeface="Symbol"/>
                <a:cs typeface="Symbol"/>
              </a:rPr>
              <a:t></a:t>
            </a:r>
            <a:r>
              <a:rPr sz="2557" i="1" spc="55" dirty="0">
                <a:latin typeface="Times New Roman"/>
                <a:cs typeface="Times New Roman"/>
              </a:rPr>
              <a:t>V</a:t>
            </a:r>
            <a:r>
              <a:rPr sz="2557" spc="55" dirty="0">
                <a:latin typeface="Times New Roman"/>
                <a:cs typeface="Times New Roman"/>
              </a:rPr>
              <a:t>(</a:t>
            </a:r>
            <a:r>
              <a:rPr sz="2557" i="1" spc="55" dirty="0">
                <a:latin typeface="Times New Roman"/>
                <a:cs typeface="Times New Roman"/>
              </a:rPr>
              <a:t>x</a:t>
            </a:r>
            <a:r>
              <a:rPr sz="2557" spc="55" dirty="0">
                <a:latin typeface="Times New Roman"/>
                <a:cs typeface="Times New Roman"/>
              </a:rPr>
              <a:t>)</a:t>
            </a:r>
            <a:r>
              <a:rPr sz="2557" spc="-381" dirty="0">
                <a:latin typeface="Times New Roman"/>
                <a:cs typeface="Times New Roman"/>
              </a:rPr>
              <a:t> </a:t>
            </a:r>
            <a:r>
              <a:rPr sz="2557" spc="5" dirty="0">
                <a:latin typeface="Symbol"/>
                <a:cs typeface="Symbol"/>
              </a:rPr>
              <a:t></a:t>
            </a:r>
            <a:r>
              <a:rPr sz="2557" spc="-376" dirty="0">
                <a:latin typeface="Times New Roman"/>
                <a:cs typeface="Times New Roman"/>
              </a:rPr>
              <a:t> </a:t>
            </a:r>
            <a:r>
              <a:rPr sz="2557" i="1" spc="-75" dirty="0">
                <a:latin typeface="Times New Roman"/>
                <a:cs typeface="Times New Roman"/>
              </a:rPr>
              <a:t>V</a:t>
            </a:r>
            <a:r>
              <a:rPr sz="1504" i="1" spc="-75" dirty="0">
                <a:latin typeface="Times New Roman"/>
                <a:cs typeface="Times New Roman"/>
              </a:rPr>
              <a:t>TH</a:t>
            </a:r>
            <a:r>
              <a:rPr sz="2557" spc="-75" dirty="0">
                <a:latin typeface="Times New Roman"/>
                <a:cs typeface="Times New Roman"/>
              </a:rPr>
              <a:t>)</a:t>
            </a:r>
            <a:endParaRPr sz="2557">
              <a:latin typeface="Times New Roman"/>
              <a:cs typeface="Times New Roman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0FA6B50F-220F-FF9A-60B1-BAD161E03284}"/>
              </a:ext>
            </a:extLst>
          </p:cNvPr>
          <p:cNvSpPr txBox="1"/>
          <p:nvPr/>
        </p:nvSpPr>
        <p:spPr>
          <a:xfrm>
            <a:off x="296344" y="3842644"/>
            <a:ext cx="3631491" cy="2217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当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V(x)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接近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sz="14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-V</a:t>
            </a:r>
            <a:r>
              <a:rPr sz="14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，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  <a:p>
            <a:pPr marL="12736"/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Q</a:t>
            </a:r>
            <a:r>
              <a:rPr sz="16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(x)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接近于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0</a:t>
            </a:r>
            <a:r>
              <a:rPr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，即反</a:t>
            </a:r>
            <a:r>
              <a:rPr lang="zh-CN" altLang="en-US"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型层将在</a:t>
            </a:r>
            <a:r>
              <a:rPr lang="en-US" altLang="zh-CN"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X</a:t>
            </a:r>
            <a:r>
              <a:rPr lang="zh-CN" altLang="en-US"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≤</a:t>
            </a:r>
            <a:r>
              <a:rPr lang="en-US" altLang="zh-CN"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L</a:t>
            </a:r>
            <a:r>
              <a:rPr lang="zh-CN" altLang="en-US" sz="2800" spc="-5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处终止，沟道被夹断。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  <a:p>
            <a:pPr marL="12736"/>
            <a:endParaRPr sz="3209" dirty="0">
              <a:latin typeface="SimSun"/>
              <a:cs typeface="SimSun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2356537-6155-3CA2-1061-BBC67C5102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428" b="19523"/>
          <a:stretch/>
        </p:blipFill>
        <p:spPr>
          <a:xfrm>
            <a:off x="4123962" y="3522841"/>
            <a:ext cx="4840644" cy="70193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3263F45-F7A4-E371-6E51-B75A4CF29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619" y="4847395"/>
            <a:ext cx="3346994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77" y="-10756"/>
            <a:ext cx="9144000" cy="1475842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/>
        </p:nvGrpSpPr>
        <p:grpSpPr>
          <a:xfrm>
            <a:off x="3056902" y="3820456"/>
            <a:ext cx="2808407" cy="566655"/>
            <a:chOff x="1047750" y="3987910"/>
            <a:chExt cx="3744542" cy="755540"/>
          </a:xfrm>
        </p:grpSpPr>
        <p:sp>
          <p:nvSpPr>
            <p:cNvPr id="6" name="椭圆 5"/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无源与有源电流镜</a:t>
              </a:r>
            </a:p>
          </p:txBody>
        </p:sp>
      </p:grpSp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-43890"/>
            <a:ext cx="9143524" cy="143054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3" name="组合 22"/>
          <p:cNvGrpSpPr/>
          <p:nvPr/>
        </p:nvGrpSpPr>
        <p:grpSpPr>
          <a:xfrm>
            <a:off x="6408222" y="3821242"/>
            <a:ext cx="2808407" cy="566655"/>
            <a:chOff x="6817179" y="4027917"/>
            <a:chExt cx="3744542" cy="755540"/>
          </a:xfrm>
        </p:grpSpPr>
        <p:sp>
          <p:nvSpPr>
            <p:cNvPr id="10" name="椭圆 9"/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91410" y="4069738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放大器的频率特性 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86065" y="4915910"/>
            <a:ext cx="2808407" cy="566655"/>
            <a:chOff x="1047750" y="5461110"/>
            <a:chExt cx="3744542" cy="755540"/>
          </a:xfrm>
        </p:grpSpPr>
        <p:sp>
          <p:nvSpPr>
            <p:cNvPr id="14" name="椭圆 13"/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噪声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56903" y="4911536"/>
            <a:ext cx="2808407" cy="566655"/>
            <a:chOff x="6817179" y="5495871"/>
            <a:chExt cx="3744542" cy="755540"/>
          </a:xfrm>
        </p:grpSpPr>
        <p:sp>
          <p:nvSpPr>
            <p:cNvPr id="18" name="椭圆 17"/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运算放大器简介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41054" y="246417"/>
            <a:ext cx="186094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95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28573" y="1087693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1E600FE-1C51-0186-A066-5FEDCCB36D28}"/>
              </a:ext>
            </a:extLst>
          </p:cNvPr>
          <p:cNvGrpSpPr/>
          <p:nvPr/>
        </p:nvGrpSpPr>
        <p:grpSpPr>
          <a:xfrm>
            <a:off x="286065" y="2758516"/>
            <a:ext cx="2808407" cy="566655"/>
            <a:chOff x="1047750" y="3987910"/>
            <a:chExt cx="3744542" cy="75554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E8D170D-2118-0A8A-3F89-6908679455C9}"/>
                </a:ext>
              </a:extLst>
            </p:cNvPr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5A448E4-34FC-960D-9D13-9ACB0A3EBCA2}"/>
                </a:ext>
              </a:extLst>
            </p:cNvPr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F9F724D-76AA-8BEE-4614-F8211DEF323B}"/>
                </a:ext>
              </a:extLst>
            </p:cNvPr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绪论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0AC92F8-DB44-BD94-9AE5-5863D80AD6A7}"/>
              </a:ext>
            </a:extLst>
          </p:cNvPr>
          <p:cNvGrpSpPr/>
          <p:nvPr/>
        </p:nvGrpSpPr>
        <p:grpSpPr>
          <a:xfrm>
            <a:off x="3059133" y="2758516"/>
            <a:ext cx="3545751" cy="566655"/>
            <a:chOff x="6817179" y="4027917"/>
            <a:chExt cx="4727668" cy="75554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EBC21BB-703B-34CF-688A-966E9C8E2ABD}"/>
                </a:ext>
              </a:extLst>
            </p:cNvPr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54D1551-3BD9-F6B3-0F63-3874E2D2BACD}"/>
                </a:ext>
              </a:extLst>
            </p:cNvPr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57C9641-E499-4A79-8732-844E90030F36}"/>
                </a:ext>
              </a:extLst>
            </p:cNvPr>
            <p:cNvSpPr txBox="1"/>
            <p:nvPr/>
          </p:nvSpPr>
          <p:spPr>
            <a:xfrm>
              <a:off x="7691408" y="4069738"/>
              <a:ext cx="385343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MOS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器件物理和器件模型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C57D875-EC18-4A5E-97F4-A13EA1D7D7CA}"/>
              </a:ext>
            </a:extLst>
          </p:cNvPr>
          <p:cNvGrpSpPr/>
          <p:nvPr/>
        </p:nvGrpSpPr>
        <p:grpSpPr>
          <a:xfrm>
            <a:off x="6408221" y="2758516"/>
            <a:ext cx="2808407" cy="566655"/>
            <a:chOff x="1047750" y="5461110"/>
            <a:chExt cx="3744542" cy="75554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73B7B88-0848-F1A6-CD68-323C044E97E7}"/>
                </a:ext>
              </a:extLst>
            </p:cNvPr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227B8A9-8523-4762-63EF-85FDB1346D25}"/>
                </a:ext>
              </a:extLst>
            </p:cNvPr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598696F-A220-9F0F-11EE-DC75C4A0270F}"/>
                </a:ext>
              </a:extLst>
            </p:cNvPr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单极放大器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C0514E0-800F-9686-0AF4-449E698D87A6}"/>
              </a:ext>
            </a:extLst>
          </p:cNvPr>
          <p:cNvGrpSpPr/>
          <p:nvPr/>
        </p:nvGrpSpPr>
        <p:grpSpPr>
          <a:xfrm>
            <a:off x="286066" y="3820456"/>
            <a:ext cx="2808407" cy="566655"/>
            <a:chOff x="6817179" y="5495871"/>
            <a:chExt cx="3744542" cy="75554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9AB947F-421F-217D-FC0A-82099FACCBBC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FD870BB-7D30-24B3-B768-DE17A8DF2980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0EA1578-B9D6-5AB6-E7C4-79A107540BB8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差动放大器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F3D556C-BCD4-042C-AEB5-E12DCFC8C5DC}"/>
              </a:ext>
            </a:extLst>
          </p:cNvPr>
          <p:cNvGrpSpPr/>
          <p:nvPr/>
        </p:nvGrpSpPr>
        <p:grpSpPr>
          <a:xfrm>
            <a:off x="6408222" y="4929868"/>
            <a:ext cx="2808407" cy="566655"/>
            <a:chOff x="6817179" y="5495871"/>
            <a:chExt cx="3744542" cy="75554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F1934FE-CF84-F2C1-C4AC-1F98342DA75E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3E6F24-7D76-5E12-9A48-94581A6C3BFC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A3ED372-D8C8-99B0-E595-98E1B78A5314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版图与封装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A274712-0C76-872D-0208-EED320DD63B4}"/>
              </a:ext>
            </a:extLst>
          </p:cNvPr>
          <p:cNvSpPr/>
          <p:nvPr/>
        </p:nvSpPr>
        <p:spPr>
          <a:xfrm>
            <a:off x="2" y="9553"/>
            <a:ext cx="115771" cy="10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E0DEEF-B0D7-42E2-081E-D98C5BA2277C}"/>
              </a:ext>
            </a:extLst>
          </p:cNvPr>
          <p:cNvSpPr txBox="1">
            <a:spLocks/>
          </p:cNvSpPr>
          <p:nvPr/>
        </p:nvSpPr>
        <p:spPr>
          <a:xfrm>
            <a:off x="317294" y="743486"/>
            <a:ext cx="8214318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36">
              <a:lnSpc>
                <a:spcPct val="100000"/>
              </a:lnSpc>
            </a:pPr>
            <a:r>
              <a:rPr lang="zh-CN" altLang="en-US" sz="2000" spc="-5">
                <a:latin typeface="黑体" panose="02010609060101010101" pitchFamily="49" charset="-122"/>
                <a:ea typeface="黑体" panose="02010609060101010101" pitchFamily="49" charset="-122"/>
              </a:rPr>
              <a:t>饱和区的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DS</a:t>
            </a:r>
            <a:r>
              <a:rPr lang="fr-FR" sz="2000">
                <a:latin typeface="黑体" panose="02010609060101010101" pitchFamily="49" charset="-122"/>
                <a:ea typeface="黑体" panose="02010609060101010101" pitchFamily="49" charset="-122"/>
              </a:rPr>
              <a:t>≥</a:t>
            </a:r>
            <a:r>
              <a:rPr lang="fr-FR" sz="2000" spc="-1003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sz="1100" spc="-5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fr-FR" sz="2000" spc="-5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fr-FR" sz="20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F89D94-1E2A-D4F0-A7A8-8B4A6C34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01" y="648657"/>
            <a:ext cx="3346994" cy="1097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8D725C-E8FD-1762-780F-31032DB11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88" y="1627473"/>
            <a:ext cx="6035563" cy="4487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A91392-BBB0-DBD9-65FC-D56EAC1A92C0}"/>
                  </a:ext>
                </a:extLst>
              </p:cNvPr>
              <p:cNvSpPr txBox="1"/>
              <p:nvPr/>
            </p:nvSpPr>
            <p:spPr>
              <a:xfrm>
                <a:off x="4093467" y="980078"/>
                <a:ext cx="8793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7A91392-BBB0-DBD9-65FC-D56EAC1A9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67" y="980078"/>
                <a:ext cx="879343" cy="369332"/>
              </a:xfrm>
              <a:prstGeom prst="rect">
                <a:avLst/>
              </a:prstGeom>
              <a:blipFill>
                <a:blip r:embed="rId6"/>
                <a:stretch>
                  <a:fillRect l="-8333" t="-1667" r="-902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C5B4C84-C303-3092-E4AE-4EDF2F3140E8}"/>
              </a:ext>
            </a:extLst>
          </p:cNvPr>
          <p:cNvCxnSpPr/>
          <p:nvPr/>
        </p:nvCxnSpPr>
        <p:spPr>
          <a:xfrm>
            <a:off x="5157218" y="1149465"/>
            <a:ext cx="4828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2B345AD-0AA4-B580-2208-74D712EAE215}"/>
              </a:ext>
            </a:extLst>
          </p:cNvPr>
          <p:cNvSpPr txBox="1"/>
          <p:nvPr/>
        </p:nvSpPr>
        <p:spPr>
          <a:xfrm>
            <a:off x="7133054" y="1568361"/>
            <a:ext cx="1491567" cy="38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-5" dirty="0">
                <a:latin typeface="黑体" panose="02010609060101010101" pitchFamily="49" charset="-122"/>
                <a:ea typeface="黑体" panose="02010609060101010101" pitchFamily="49" charset="-122"/>
              </a:rPr>
              <a:t>平方律特性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55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A274712-0C76-872D-0208-EED320DD63B4}"/>
              </a:ext>
            </a:extLst>
          </p:cNvPr>
          <p:cNvSpPr/>
          <p:nvPr/>
        </p:nvSpPr>
        <p:spPr>
          <a:xfrm>
            <a:off x="2" y="9553"/>
            <a:ext cx="115771" cy="10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E0DEEF-B0D7-42E2-081E-D98C5BA2277C}"/>
              </a:ext>
            </a:extLst>
          </p:cNvPr>
          <p:cNvSpPr txBox="1">
            <a:spLocks/>
          </p:cNvSpPr>
          <p:nvPr/>
        </p:nvSpPr>
        <p:spPr>
          <a:xfrm>
            <a:off x="317294" y="743486"/>
            <a:ext cx="8214318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36">
              <a:lnSpc>
                <a:spcPct val="100000"/>
              </a:lnSpc>
            </a:pPr>
            <a:r>
              <a:rPr lang="en-US" altLang="zh-CN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NMOS</a:t>
            </a:r>
            <a:endParaRPr lang="fr-FR" sz="20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C484ED4B-6300-12A7-A17C-78EAD4D1B0A4}"/>
              </a:ext>
            </a:extLst>
          </p:cNvPr>
          <p:cNvSpPr txBox="1">
            <a:spLocks/>
          </p:cNvSpPr>
          <p:nvPr/>
        </p:nvSpPr>
        <p:spPr>
          <a:xfrm>
            <a:off x="317294" y="3434034"/>
            <a:ext cx="8214318" cy="3077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36">
              <a:lnSpc>
                <a:spcPct val="100000"/>
              </a:lnSpc>
            </a:pPr>
            <a:r>
              <a:rPr lang="en-US" altLang="zh-CN" sz="2000" spc="-5" dirty="0">
                <a:latin typeface="黑体" panose="02010609060101010101" pitchFamily="49" charset="-122"/>
                <a:ea typeface="黑体" panose="02010609060101010101" pitchFamily="49" charset="-122"/>
              </a:rPr>
              <a:t>PMOS</a:t>
            </a:r>
            <a:endParaRPr lang="fr-FR" sz="20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B63B2EF-D492-326C-FFB6-8DEE1508E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6" y="3893253"/>
            <a:ext cx="8340051" cy="223132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476A6E4-2BAA-084C-F5B2-45ADA7FE5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29" y="1062151"/>
            <a:ext cx="8340051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8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I-V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特性推导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B261BAE-034F-5405-AA54-E7342F5E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0" y="1096464"/>
            <a:ext cx="7998645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9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管工作状态的判断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11">
            <a:extLst>
              <a:ext uri="{FF2B5EF4-FFF2-40B4-BE49-F238E27FC236}">
                <a16:creationId xmlns:a16="http://schemas.microsoft.com/office/drawing/2014/main" id="{A3B036F5-D3BF-0797-C496-09E2BF899358}"/>
              </a:ext>
            </a:extLst>
          </p:cNvPr>
          <p:cNvSpPr txBox="1"/>
          <p:nvPr/>
        </p:nvSpPr>
        <p:spPr>
          <a:xfrm>
            <a:off x="428545" y="3937711"/>
            <a:ext cx="8286909" cy="1635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389" marR="469942" indent="-76413">
              <a:lnSpc>
                <a:spcPct val="112500"/>
              </a:lnSpc>
            </a:pPr>
            <a:r>
              <a:rPr sz="2800" spc="-5" dirty="0" err="1">
                <a:latin typeface="Times New Roman"/>
                <a:cs typeface="Times New Roman"/>
              </a:rPr>
              <a:t>NMOS</a:t>
            </a:r>
            <a:r>
              <a:rPr sz="2800" spc="-5" dirty="0" err="1">
                <a:latin typeface="SimSun"/>
                <a:cs typeface="SimSun"/>
              </a:rPr>
              <a:t>饱和条件</a:t>
            </a:r>
            <a:r>
              <a:rPr sz="2800" spc="-5" dirty="0">
                <a:latin typeface="SimSun"/>
                <a:cs typeface="SimSun"/>
              </a:rPr>
              <a:t>：</a:t>
            </a:r>
            <a:r>
              <a:rPr lang="fr-FR" altLang="zh-CN" sz="2800" spc="-5" dirty="0">
                <a:latin typeface="Times New Roman"/>
                <a:cs typeface="Times New Roman"/>
              </a:rPr>
              <a:t>V</a:t>
            </a:r>
            <a:r>
              <a:rPr lang="fr-FR" altLang="zh-CN" sz="1600" spc="-5" dirty="0">
                <a:latin typeface="Times New Roman"/>
                <a:cs typeface="Times New Roman"/>
              </a:rPr>
              <a:t>g </a:t>
            </a:r>
            <a:r>
              <a:rPr lang="en-US" altLang="zh-CN" sz="2800" spc="-5" dirty="0">
                <a:latin typeface="SimSun"/>
                <a:cs typeface="Times New Roman"/>
              </a:rPr>
              <a:t>-</a:t>
            </a:r>
            <a:r>
              <a:rPr sz="2800" spc="-5" dirty="0" err="1">
                <a:latin typeface="Times New Roman"/>
                <a:cs typeface="Times New Roman"/>
              </a:rPr>
              <a:t>V</a:t>
            </a:r>
            <a:r>
              <a:rPr sz="1600" spc="-5" dirty="0" err="1">
                <a:latin typeface="Times New Roman"/>
                <a:cs typeface="Times New Roman"/>
              </a:rPr>
              <a:t>d</a:t>
            </a:r>
            <a:r>
              <a:rPr lang="en-US" sz="2800" spc="-5" dirty="0">
                <a:latin typeface="SimSun"/>
                <a:cs typeface="Times New Roman"/>
              </a:rPr>
              <a:t>&lt;</a:t>
            </a:r>
            <a:r>
              <a:rPr sz="2800" spc="-5" dirty="0">
                <a:latin typeface="Times New Roman"/>
                <a:cs typeface="Times New Roman"/>
              </a:rPr>
              <a:t>V</a:t>
            </a:r>
            <a:r>
              <a:rPr sz="1400" spc="-5" dirty="0">
                <a:latin typeface="Times New Roman"/>
                <a:cs typeface="Times New Roman"/>
              </a:rPr>
              <a:t>THN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endParaRPr lang="en-US" sz="2800" spc="-5" dirty="0">
              <a:latin typeface="Times New Roman"/>
              <a:cs typeface="Times New Roman"/>
            </a:endParaRPr>
          </a:p>
          <a:p>
            <a:pPr marL="318389" marR="469942" indent="-76413">
              <a:lnSpc>
                <a:spcPct val="112500"/>
              </a:lnSpc>
            </a:pPr>
            <a:r>
              <a:rPr sz="2800" spc="-5" dirty="0" err="1">
                <a:latin typeface="Times New Roman"/>
                <a:cs typeface="Times New Roman"/>
              </a:rPr>
              <a:t>PMOS</a:t>
            </a:r>
            <a:r>
              <a:rPr sz="2800" spc="-5" dirty="0" err="1">
                <a:latin typeface="SimSun"/>
                <a:cs typeface="SimSun"/>
              </a:rPr>
              <a:t>饱和条件：</a:t>
            </a:r>
            <a:r>
              <a:rPr sz="2800" spc="-5" dirty="0" err="1">
                <a:latin typeface="Times New Roman"/>
                <a:cs typeface="Times New Roman"/>
              </a:rPr>
              <a:t>V</a:t>
            </a:r>
            <a:r>
              <a:rPr sz="1600" spc="-5" dirty="0" err="1">
                <a:latin typeface="Times New Roman"/>
                <a:cs typeface="Times New Roman"/>
              </a:rPr>
              <a:t>d</a:t>
            </a:r>
            <a:r>
              <a:rPr lang="en-US" altLang="zh-CN" sz="2800" spc="-5" dirty="0">
                <a:latin typeface="SimSun"/>
                <a:cs typeface="SimSun"/>
              </a:rPr>
              <a:t>-</a:t>
            </a:r>
            <a:r>
              <a:rPr lang="fr-FR" altLang="zh-CN" sz="2800" spc="-5" dirty="0">
                <a:solidFill>
                  <a:prstClr val="black"/>
                </a:solidFill>
                <a:latin typeface="Times New Roman"/>
                <a:cs typeface="Times New Roman"/>
              </a:rPr>
              <a:t>V</a:t>
            </a:r>
            <a:r>
              <a:rPr lang="fr-FR" altLang="zh-CN" sz="1600" spc="-5" dirty="0">
                <a:solidFill>
                  <a:prstClr val="black"/>
                </a:solidFill>
                <a:latin typeface="Times New Roman"/>
                <a:cs typeface="Times New Roman"/>
              </a:rPr>
              <a:t>g </a:t>
            </a:r>
            <a:r>
              <a:rPr lang="en-US" altLang="zh-CN" sz="2800" spc="-5" dirty="0">
                <a:solidFill>
                  <a:prstClr val="black"/>
                </a:solidFill>
                <a:latin typeface="SimSun"/>
                <a:cs typeface="Times New Roman"/>
              </a:rPr>
              <a:t>&lt;</a:t>
            </a:r>
            <a:r>
              <a:rPr sz="2800" spc="-5" dirty="0">
                <a:latin typeface="Times New Roman"/>
                <a:cs typeface="Times New Roman"/>
              </a:rPr>
              <a:t>|V</a:t>
            </a:r>
            <a:r>
              <a:rPr sz="1400" spc="-5" dirty="0">
                <a:latin typeface="Times New Roman"/>
                <a:cs typeface="Times New Roman"/>
              </a:rPr>
              <a:t>THP</a:t>
            </a:r>
            <a:r>
              <a:rPr sz="2800" spc="-5" dirty="0">
                <a:latin typeface="Times New Roman"/>
                <a:cs typeface="Times New Roman"/>
              </a:rPr>
              <a:t>|</a:t>
            </a:r>
            <a:endParaRPr sz="2800" dirty="0">
              <a:latin typeface="Times New Roman"/>
              <a:cs typeface="Times New Roman"/>
            </a:endParaRPr>
          </a:p>
          <a:p>
            <a:pPr marL="12736">
              <a:spcBef>
                <a:spcPts val="1830"/>
              </a:spcBef>
            </a:pPr>
            <a:r>
              <a:rPr sz="2800" spc="-5" dirty="0">
                <a:solidFill>
                  <a:srgbClr val="3333CC"/>
                </a:solidFill>
                <a:latin typeface="SimSun"/>
                <a:cs typeface="SimSun"/>
              </a:rPr>
              <a:t>判断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MOS</a:t>
            </a:r>
            <a:r>
              <a:rPr sz="2800" spc="-5" dirty="0">
                <a:solidFill>
                  <a:srgbClr val="3333CC"/>
                </a:solidFill>
                <a:latin typeface="SimSun"/>
                <a:cs typeface="SimSun"/>
              </a:rPr>
              <a:t>管是否工作在饱和区时，不必考虑</a:t>
            </a:r>
            <a:r>
              <a:rPr sz="2800" spc="-5" dirty="0">
                <a:solidFill>
                  <a:srgbClr val="3333CC"/>
                </a:solidFill>
                <a:latin typeface="Times New Roman"/>
                <a:cs typeface="Times New Roman"/>
              </a:rPr>
              <a:t>Vs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81133B-A47A-3F6E-E90A-2CC8F4E5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r="8982"/>
          <a:stretch/>
        </p:blipFill>
        <p:spPr>
          <a:xfrm>
            <a:off x="170966" y="756720"/>
            <a:ext cx="8802071" cy="28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31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06C048-48BD-D418-AA78-CF9735496D96}"/>
              </a:ext>
            </a:extLst>
          </p:cNvPr>
          <p:cNvSpPr txBox="1"/>
          <p:nvPr/>
        </p:nvSpPr>
        <p:spPr>
          <a:xfrm>
            <a:off x="280416" y="814022"/>
            <a:ext cx="6961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DS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-V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GS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平面上，画出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NMOS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晶体管的三个工作区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60D8D2-8C3D-CAB9-2C83-633C02A1D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21" y="1708493"/>
            <a:ext cx="5323637" cy="344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的跨导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object 9"/>
          <p:cNvSpPr/>
          <p:nvPr/>
        </p:nvSpPr>
        <p:spPr>
          <a:xfrm>
            <a:off x="369462" y="3963633"/>
            <a:ext cx="8405347" cy="2034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9" name="object 19"/>
          <p:cNvSpPr txBox="1"/>
          <p:nvPr/>
        </p:nvSpPr>
        <p:spPr>
          <a:xfrm>
            <a:off x="7780083" y="2014332"/>
            <a:ext cx="143910" cy="254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1655" i="1" spc="10" dirty="0">
                <a:latin typeface="Times New Roman"/>
                <a:cs typeface="Times New Roman"/>
              </a:rPr>
              <a:t>L</a:t>
            </a:r>
            <a:endParaRPr sz="1655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32389" y="2011286"/>
            <a:ext cx="212681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30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1" name="object 21"/>
          <p:cNvSpPr txBox="1"/>
          <p:nvPr/>
        </p:nvSpPr>
        <p:spPr>
          <a:xfrm>
            <a:off x="5717713" y="1720913"/>
            <a:ext cx="2605658" cy="46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tabLst>
                <a:tab pos="982548" algn="l"/>
              </a:tabLst>
            </a:pPr>
            <a:r>
              <a:rPr sz="2858" i="1" spc="5" dirty="0">
                <a:latin typeface="Times New Roman"/>
                <a:cs typeface="Times New Roman"/>
              </a:rPr>
              <a:t>g</a:t>
            </a:r>
            <a:r>
              <a:rPr sz="1655" i="1" spc="5" dirty="0">
                <a:latin typeface="Times New Roman"/>
                <a:cs typeface="Times New Roman"/>
              </a:rPr>
              <a:t>m </a:t>
            </a:r>
            <a:r>
              <a:rPr sz="1655" i="1" spc="105" dirty="0">
                <a:latin typeface="Times New Roman"/>
                <a:cs typeface="Times New Roman"/>
              </a:rPr>
              <a:t> </a:t>
            </a:r>
            <a:r>
              <a:rPr sz="2858" spc="5" dirty="0">
                <a:latin typeface="Symbol"/>
                <a:cs typeface="Symbol"/>
              </a:rPr>
              <a:t></a:t>
            </a:r>
            <a:r>
              <a:rPr sz="2858" spc="5" dirty="0">
                <a:latin typeface="Times New Roman"/>
                <a:cs typeface="Times New Roman"/>
              </a:rPr>
              <a:t>	</a:t>
            </a:r>
            <a:r>
              <a:rPr sz="2858" spc="10" dirty="0">
                <a:latin typeface="Times New Roman"/>
                <a:cs typeface="Times New Roman"/>
              </a:rPr>
              <a:t>2</a:t>
            </a:r>
            <a:r>
              <a:rPr sz="3008" i="1" spc="10" dirty="0">
                <a:latin typeface="Symbol"/>
                <a:cs typeface="Symbol"/>
              </a:rPr>
              <a:t></a:t>
            </a:r>
            <a:r>
              <a:rPr sz="1655" i="1" spc="10" dirty="0">
                <a:latin typeface="Times New Roman"/>
                <a:cs typeface="Times New Roman"/>
              </a:rPr>
              <a:t>n</a:t>
            </a:r>
            <a:r>
              <a:rPr sz="2858" i="1" spc="10" dirty="0">
                <a:latin typeface="Times New Roman"/>
                <a:cs typeface="Times New Roman"/>
              </a:rPr>
              <a:t>C</a:t>
            </a:r>
            <a:r>
              <a:rPr sz="1655" i="1" spc="10" dirty="0">
                <a:latin typeface="Times New Roman"/>
                <a:cs typeface="Times New Roman"/>
              </a:rPr>
              <a:t>ox  </a:t>
            </a:r>
            <a:r>
              <a:rPr sz="2482" i="1" spc="22" baseline="48821" dirty="0">
                <a:latin typeface="Times New Roman"/>
                <a:cs typeface="Times New Roman"/>
              </a:rPr>
              <a:t>W</a:t>
            </a:r>
            <a:r>
              <a:rPr sz="2482" i="1" spc="346" baseline="48821" dirty="0">
                <a:latin typeface="Times New Roman"/>
                <a:cs typeface="Times New Roman"/>
              </a:rPr>
              <a:t> </a:t>
            </a:r>
            <a:r>
              <a:rPr sz="2858" i="1" dirty="0">
                <a:latin typeface="Times New Roman"/>
                <a:cs typeface="Times New Roman"/>
              </a:rPr>
              <a:t>I</a:t>
            </a:r>
            <a:r>
              <a:rPr sz="1655" i="1" dirty="0">
                <a:latin typeface="Times New Roman"/>
                <a:cs typeface="Times New Roman"/>
              </a:rPr>
              <a:t>D</a:t>
            </a:r>
            <a:endParaRPr sz="1655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88406" y="2041853"/>
            <a:ext cx="30565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476" y="0"/>
                </a:lnTo>
              </a:path>
            </a:pathLst>
          </a:custGeom>
          <a:ln w="30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3" name="object 23"/>
          <p:cNvSpPr/>
          <p:nvPr/>
        </p:nvSpPr>
        <p:spPr>
          <a:xfrm>
            <a:off x="6549530" y="2041855"/>
            <a:ext cx="60493" cy="182753"/>
          </a:xfrm>
          <a:custGeom>
            <a:avLst/>
            <a:gdLst/>
            <a:ahLst/>
            <a:cxnLst/>
            <a:rect l="l" t="t" r="r" b="b"/>
            <a:pathLst>
              <a:path w="60325" h="182244">
                <a:moveTo>
                  <a:pt x="0" y="0"/>
                </a:moveTo>
                <a:lnTo>
                  <a:pt x="60203" y="182124"/>
                </a:lnTo>
              </a:path>
            </a:pathLst>
          </a:custGeom>
          <a:ln w="605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4" name="object 24"/>
          <p:cNvSpPr/>
          <p:nvPr/>
        </p:nvSpPr>
        <p:spPr>
          <a:xfrm>
            <a:off x="6609901" y="1677367"/>
            <a:ext cx="1698899" cy="547621"/>
          </a:xfrm>
          <a:custGeom>
            <a:avLst/>
            <a:gdLst/>
            <a:ahLst/>
            <a:cxnLst/>
            <a:rect l="l" t="t" r="r" b="b"/>
            <a:pathLst>
              <a:path w="1694179" h="546100">
                <a:moveTo>
                  <a:pt x="0" y="545599"/>
                </a:moveTo>
                <a:lnTo>
                  <a:pt x="90667" y="0"/>
                </a:lnTo>
                <a:lnTo>
                  <a:pt x="1693908" y="0"/>
                </a:lnTo>
              </a:path>
            </a:pathLst>
          </a:custGeom>
          <a:ln w="303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5" name="object 25"/>
          <p:cNvSpPr txBox="1"/>
          <p:nvPr/>
        </p:nvSpPr>
        <p:spPr>
          <a:xfrm>
            <a:off x="6243484" y="2579024"/>
            <a:ext cx="225416" cy="441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858" dirty="0">
                <a:latin typeface="Symbol"/>
                <a:cs typeface="Symbol"/>
              </a:rPr>
              <a:t></a:t>
            </a:r>
            <a:endParaRPr sz="2858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02247" y="2336046"/>
            <a:ext cx="513235" cy="44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858" spc="241" dirty="0">
                <a:latin typeface="Times New Roman"/>
                <a:cs typeface="Times New Roman"/>
              </a:rPr>
              <a:t>2</a:t>
            </a:r>
            <a:r>
              <a:rPr sz="2858" i="1" dirty="0">
                <a:latin typeface="Times New Roman"/>
                <a:cs typeface="Times New Roman"/>
              </a:rPr>
              <a:t>I</a:t>
            </a:r>
            <a:r>
              <a:rPr sz="1655" i="1" spc="10" dirty="0">
                <a:latin typeface="Times New Roman"/>
                <a:cs typeface="Times New Roman"/>
              </a:rPr>
              <a:t>D</a:t>
            </a:r>
            <a:endParaRPr sz="165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77406" y="2852576"/>
            <a:ext cx="1359501" cy="447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858" i="1" spc="-20" dirty="0">
                <a:latin typeface="Times New Roman"/>
                <a:cs typeface="Times New Roman"/>
              </a:rPr>
              <a:t>V</a:t>
            </a:r>
            <a:r>
              <a:rPr sz="1655" i="1" spc="-20" dirty="0">
                <a:latin typeface="Times New Roman"/>
                <a:cs typeface="Times New Roman"/>
              </a:rPr>
              <a:t>GS </a:t>
            </a:r>
            <a:r>
              <a:rPr sz="2858" dirty="0">
                <a:latin typeface="Symbol"/>
                <a:cs typeface="Symbol"/>
              </a:rPr>
              <a:t></a:t>
            </a:r>
            <a:r>
              <a:rPr sz="2858" spc="-30" dirty="0">
                <a:latin typeface="Times New Roman"/>
                <a:cs typeface="Times New Roman"/>
              </a:rPr>
              <a:t> </a:t>
            </a:r>
            <a:r>
              <a:rPr sz="2858" i="1" spc="60" dirty="0">
                <a:latin typeface="Times New Roman"/>
                <a:cs typeface="Times New Roman"/>
              </a:rPr>
              <a:t>V</a:t>
            </a:r>
            <a:r>
              <a:rPr sz="1655" i="1" spc="60" dirty="0">
                <a:latin typeface="Times New Roman"/>
                <a:cs typeface="Times New Roman"/>
              </a:rPr>
              <a:t>TH</a:t>
            </a:r>
            <a:endParaRPr sz="1655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59569" y="2820485"/>
            <a:ext cx="1366506" cy="0"/>
          </a:xfrm>
          <a:custGeom>
            <a:avLst/>
            <a:gdLst/>
            <a:ahLst/>
            <a:cxnLst/>
            <a:rect l="l" t="t" r="r" b="b"/>
            <a:pathLst>
              <a:path w="1362709">
                <a:moveTo>
                  <a:pt x="0" y="0"/>
                </a:moveTo>
                <a:lnTo>
                  <a:pt x="1362447" y="0"/>
                </a:lnTo>
              </a:path>
            </a:pathLst>
          </a:custGeom>
          <a:ln w="3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9" name="object 29"/>
          <p:cNvSpPr/>
          <p:nvPr/>
        </p:nvSpPr>
        <p:spPr>
          <a:xfrm>
            <a:off x="1701319" y="3038258"/>
            <a:ext cx="456563" cy="1460748"/>
          </a:xfrm>
          <a:custGeom>
            <a:avLst/>
            <a:gdLst/>
            <a:ahLst/>
            <a:cxnLst/>
            <a:rect l="l" t="t" r="r" b="b"/>
            <a:pathLst>
              <a:path w="455294" h="1456689">
                <a:moveTo>
                  <a:pt x="61474" y="1263711"/>
                </a:moveTo>
                <a:lnTo>
                  <a:pt x="0" y="1247386"/>
                </a:lnTo>
                <a:lnTo>
                  <a:pt x="43434" y="1456173"/>
                </a:lnTo>
                <a:lnTo>
                  <a:pt x="53339" y="1444867"/>
                </a:lnTo>
                <a:lnTo>
                  <a:pt x="53339" y="1294630"/>
                </a:lnTo>
                <a:lnTo>
                  <a:pt x="61474" y="1263711"/>
                </a:lnTo>
                <a:close/>
              </a:path>
              <a:path w="455294" h="1456689">
                <a:moveTo>
                  <a:pt x="122392" y="1279889"/>
                </a:moveTo>
                <a:lnTo>
                  <a:pt x="61474" y="1263711"/>
                </a:lnTo>
                <a:lnTo>
                  <a:pt x="53339" y="1294630"/>
                </a:lnTo>
                <a:lnTo>
                  <a:pt x="114299" y="1310632"/>
                </a:lnTo>
                <a:lnTo>
                  <a:pt x="122392" y="1279889"/>
                </a:lnTo>
                <a:close/>
              </a:path>
              <a:path w="455294" h="1456689">
                <a:moveTo>
                  <a:pt x="183641" y="1296154"/>
                </a:moveTo>
                <a:lnTo>
                  <a:pt x="122392" y="1279889"/>
                </a:lnTo>
                <a:lnTo>
                  <a:pt x="114299" y="1310632"/>
                </a:lnTo>
                <a:lnTo>
                  <a:pt x="53339" y="1294630"/>
                </a:lnTo>
                <a:lnTo>
                  <a:pt x="53339" y="1444867"/>
                </a:lnTo>
                <a:lnTo>
                  <a:pt x="183641" y="1296154"/>
                </a:lnTo>
                <a:close/>
              </a:path>
              <a:path w="455294" h="1456689">
                <a:moveTo>
                  <a:pt x="454911" y="16763"/>
                </a:moveTo>
                <a:lnTo>
                  <a:pt x="393951" y="0"/>
                </a:lnTo>
                <a:lnTo>
                  <a:pt x="61474" y="1263711"/>
                </a:lnTo>
                <a:lnTo>
                  <a:pt x="122392" y="1279889"/>
                </a:lnTo>
                <a:lnTo>
                  <a:pt x="454911" y="167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0" name="object 30"/>
          <p:cNvSpPr/>
          <p:nvPr/>
        </p:nvSpPr>
        <p:spPr>
          <a:xfrm>
            <a:off x="7138008" y="3349257"/>
            <a:ext cx="262349" cy="1607841"/>
          </a:xfrm>
          <a:custGeom>
            <a:avLst/>
            <a:gdLst/>
            <a:ahLst/>
            <a:cxnLst/>
            <a:rect l="l" t="t" r="r" b="b"/>
            <a:pathLst>
              <a:path w="261620" h="1603375">
                <a:moveTo>
                  <a:pt x="198120" y="1410453"/>
                </a:moveTo>
                <a:lnTo>
                  <a:pt x="63258" y="0"/>
                </a:lnTo>
                <a:lnTo>
                  <a:pt x="0" y="6096"/>
                </a:lnTo>
                <a:lnTo>
                  <a:pt x="134873" y="1416549"/>
                </a:lnTo>
                <a:lnTo>
                  <a:pt x="198120" y="1410453"/>
                </a:lnTo>
                <a:close/>
              </a:path>
              <a:path w="261620" h="1603375">
                <a:moveTo>
                  <a:pt x="201180" y="1559884"/>
                </a:moveTo>
                <a:lnTo>
                  <a:pt x="201180" y="1442457"/>
                </a:lnTo>
                <a:lnTo>
                  <a:pt x="137934" y="1448554"/>
                </a:lnTo>
                <a:lnTo>
                  <a:pt x="134873" y="1416549"/>
                </a:lnTo>
                <a:lnTo>
                  <a:pt x="71627" y="1422645"/>
                </a:lnTo>
                <a:lnTo>
                  <a:pt x="184403" y="1603238"/>
                </a:lnTo>
                <a:lnTo>
                  <a:pt x="201180" y="1559884"/>
                </a:lnTo>
                <a:close/>
              </a:path>
              <a:path w="261620" h="1603375">
                <a:moveTo>
                  <a:pt x="201180" y="1442457"/>
                </a:moveTo>
                <a:lnTo>
                  <a:pt x="198120" y="1410453"/>
                </a:lnTo>
                <a:lnTo>
                  <a:pt x="134873" y="1416549"/>
                </a:lnTo>
                <a:lnTo>
                  <a:pt x="137934" y="1448554"/>
                </a:lnTo>
                <a:lnTo>
                  <a:pt x="201180" y="1442457"/>
                </a:lnTo>
                <a:close/>
              </a:path>
              <a:path w="261620" h="1603375">
                <a:moveTo>
                  <a:pt x="261364" y="1404357"/>
                </a:moveTo>
                <a:lnTo>
                  <a:pt x="198120" y="1410453"/>
                </a:lnTo>
                <a:lnTo>
                  <a:pt x="201180" y="1442457"/>
                </a:lnTo>
                <a:lnTo>
                  <a:pt x="201180" y="1559884"/>
                </a:lnTo>
                <a:lnTo>
                  <a:pt x="261364" y="14043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1" name="object 31"/>
          <p:cNvSpPr/>
          <p:nvPr/>
        </p:nvSpPr>
        <p:spPr>
          <a:xfrm>
            <a:off x="4724937" y="2336048"/>
            <a:ext cx="1424565" cy="2238997"/>
          </a:xfrm>
          <a:custGeom>
            <a:avLst/>
            <a:gdLst/>
            <a:ahLst/>
            <a:cxnLst/>
            <a:rect l="l" t="t" r="r" b="b"/>
            <a:pathLst>
              <a:path w="1778635" h="2533015">
                <a:moveTo>
                  <a:pt x="82856" y="2358336"/>
                </a:moveTo>
                <a:lnTo>
                  <a:pt x="30479" y="2321800"/>
                </a:lnTo>
                <a:lnTo>
                  <a:pt x="0" y="2532873"/>
                </a:lnTo>
                <a:lnTo>
                  <a:pt x="64769" y="2497448"/>
                </a:lnTo>
                <a:lnTo>
                  <a:pt x="64769" y="2384284"/>
                </a:lnTo>
                <a:lnTo>
                  <a:pt x="82856" y="2358336"/>
                </a:lnTo>
                <a:close/>
              </a:path>
              <a:path w="1778635" h="2533015">
                <a:moveTo>
                  <a:pt x="134873" y="2394622"/>
                </a:moveTo>
                <a:lnTo>
                  <a:pt x="82856" y="2358336"/>
                </a:lnTo>
                <a:lnTo>
                  <a:pt x="64769" y="2384284"/>
                </a:lnTo>
                <a:lnTo>
                  <a:pt x="116585" y="2420860"/>
                </a:lnTo>
                <a:lnTo>
                  <a:pt x="134873" y="2394622"/>
                </a:lnTo>
                <a:close/>
              </a:path>
              <a:path w="1778635" h="2533015">
                <a:moveTo>
                  <a:pt x="186689" y="2430766"/>
                </a:moveTo>
                <a:lnTo>
                  <a:pt x="134873" y="2394622"/>
                </a:lnTo>
                <a:lnTo>
                  <a:pt x="116585" y="2420860"/>
                </a:lnTo>
                <a:lnTo>
                  <a:pt x="64769" y="2384284"/>
                </a:lnTo>
                <a:lnTo>
                  <a:pt x="64769" y="2497448"/>
                </a:lnTo>
                <a:lnTo>
                  <a:pt x="186689" y="2430766"/>
                </a:lnTo>
                <a:close/>
              </a:path>
              <a:path w="1778635" h="2533015">
                <a:moveTo>
                  <a:pt x="1778498" y="36575"/>
                </a:moveTo>
                <a:lnTo>
                  <a:pt x="1726682" y="0"/>
                </a:lnTo>
                <a:lnTo>
                  <a:pt x="82856" y="2358336"/>
                </a:lnTo>
                <a:lnTo>
                  <a:pt x="134873" y="2394622"/>
                </a:lnTo>
                <a:lnTo>
                  <a:pt x="1778498" y="3657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A7C2A9-A9C4-6491-7F3D-21D427EE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3" y="522685"/>
            <a:ext cx="3346994" cy="109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0B9BB4-A8C4-6152-93BB-3FC642A82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65" y="1342344"/>
            <a:ext cx="3865199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88015DF-8ECD-7943-3B90-94EE780BB1AA}"/>
              </a:ext>
            </a:extLst>
          </p:cNvPr>
          <p:cNvSpPr txBox="1"/>
          <p:nvPr/>
        </p:nvSpPr>
        <p:spPr>
          <a:xfrm>
            <a:off x="265786" y="1055423"/>
            <a:ext cx="355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画出跨导相对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DS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E8551A-9BA2-2DAD-9D08-9CED5433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7" y="1891593"/>
            <a:ext cx="2985336" cy="2140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CDEA56-BB46-09A9-8A22-EAB9F8FA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9" y="3987952"/>
            <a:ext cx="7067248" cy="1890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13B4CA-ACD1-19BB-4144-712B272D77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5959" b="37494"/>
          <a:stretch/>
        </p:blipFill>
        <p:spPr>
          <a:xfrm>
            <a:off x="3735296" y="800210"/>
            <a:ext cx="2475310" cy="1158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10F040-8F60-0389-ACFE-DFAA473C8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146" y="2241633"/>
            <a:ext cx="2584242" cy="17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93853" y="7567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管的阈值电压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及体效应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C17BF22-0392-A04E-B568-8CB7CFE54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6" y="2089912"/>
            <a:ext cx="3974937" cy="199356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E93481E-4A73-574F-9279-4D02DF29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862" y="2078290"/>
            <a:ext cx="3298222" cy="8169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2E3F2AD-F14F-DCD5-5CE0-6341F55F18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7422" b="10356"/>
          <a:stretch/>
        </p:blipFill>
        <p:spPr>
          <a:xfrm>
            <a:off x="730687" y="1066132"/>
            <a:ext cx="3738900" cy="1153145"/>
          </a:xfrm>
          <a:prstGeom prst="rect">
            <a:avLst/>
          </a:prstGeom>
        </p:spPr>
      </p:pic>
      <p:sp>
        <p:nvSpPr>
          <p:cNvPr id="16" name="object 23">
            <a:extLst>
              <a:ext uri="{FF2B5EF4-FFF2-40B4-BE49-F238E27FC236}">
                <a16:creationId xmlns:a16="http://schemas.microsoft.com/office/drawing/2014/main" id="{AADD47EC-C54D-FBE1-38BB-A65EA1B04621}"/>
              </a:ext>
            </a:extLst>
          </p:cNvPr>
          <p:cNvSpPr txBox="1"/>
          <p:nvPr/>
        </p:nvSpPr>
        <p:spPr>
          <a:xfrm>
            <a:off x="789757" y="4040817"/>
            <a:ext cx="6507777" cy="1773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808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Cox</a:t>
            </a:r>
            <a:r>
              <a:rPr sz="2808" spc="-5" dirty="0">
                <a:solidFill>
                  <a:srgbClr val="3333CC"/>
                </a:solidFill>
                <a:latin typeface="SimSun"/>
                <a:cs typeface="SimSun"/>
              </a:rPr>
              <a:t>：单位面积栅氧化层电容</a:t>
            </a:r>
            <a:endParaRPr sz="2808" dirty="0">
              <a:latin typeface="SimSun"/>
              <a:cs typeface="SimSun"/>
            </a:endParaRPr>
          </a:p>
          <a:p>
            <a:pPr marL="12736">
              <a:spcBef>
                <a:spcPts val="1022"/>
              </a:spcBef>
            </a:pPr>
            <a:r>
              <a:rPr sz="3610" spc="-5" dirty="0">
                <a:solidFill>
                  <a:srgbClr val="3333CC"/>
                </a:solidFill>
                <a:latin typeface="SimSun"/>
                <a:cs typeface="SimSun"/>
              </a:rPr>
              <a:t>Φ</a:t>
            </a:r>
            <a:r>
              <a:rPr sz="2407" b="1" spc="-5" dirty="0">
                <a:solidFill>
                  <a:srgbClr val="3333CC"/>
                </a:solidFill>
                <a:latin typeface="Times New Roman"/>
                <a:cs typeface="Times New Roman"/>
              </a:rPr>
              <a:t>MS</a:t>
            </a:r>
            <a:r>
              <a:rPr sz="2407" spc="-5" dirty="0">
                <a:solidFill>
                  <a:srgbClr val="3333CC"/>
                </a:solidFill>
                <a:latin typeface="SimSun"/>
                <a:cs typeface="SimSun"/>
              </a:rPr>
              <a:t>：</a:t>
            </a:r>
            <a:r>
              <a:rPr sz="2808" spc="-5" dirty="0">
                <a:solidFill>
                  <a:srgbClr val="3333CC"/>
                </a:solidFill>
                <a:latin typeface="SimSun"/>
                <a:cs typeface="SimSun"/>
              </a:rPr>
              <a:t>多晶硅栅与硅衬底功函数之差</a:t>
            </a:r>
            <a:endParaRPr sz="2808" dirty="0">
              <a:latin typeface="SimSun"/>
              <a:cs typeface="SimSun"/>
            </a:endParaRPr>
          </a:p>
          <a:p>
            <a:pPr marL="12736">
              <a:spcBef>
                <a:spcPts val="562"/>
              </a:spcBef>
            </a:pPr>
            <a:r>
              <a:rPr sz="3610" b="1" spc="-5" dirty="0">
                <a:solidFill>
                  <a:srgbClr val="FF0000"/>
                </a:solidFill>
                <a:latin typeface="Courier New"/>
                <a:cs typeface="Courier New"/>
              </a:rPr>
              <a:t>Q</a:t>
            </a:r>
            <a:r>
              <a:rPr sz="2808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dep</a:t>
            </a:r>
            <a:r>
              <a:rPr sz="2808" spc="-5" dirty="0">
                <a:solidFill>
                  <a:srgbClr val="FF0000"/>
                </a:solidFill>
                <a:latin typeface="SimSun"/>
                <a:cs typeface="SimSun"/>
              </a:rPr>
              <a:t>耗尽区的电荷</a:t>
            </a:r>
            <a:r>
              <a:rPr sz="2808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,</a:t>
            </a:r>
            <a:r>
              <a:rPr sz="2808" spc="-5" dirty="0">
                <a:solidFill>
                  <a:srgbClr val="FF0000"/>
                </a:solidFill>
                <a:latin typeface="SimSun"/>
                <a:cs typeface="SimSun"/>
              </a:rPr>
              <a:t>是衬源电压</a:t>
            </a:r>
            <a:r>
              <a:rPr sz="2808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V</a:t>
            </a:r>
            <a:r>
              <a:rPr sz="2006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BS</a:t>
            </a:r>
            <a:r>
              <a:rPr sz="2808" spc="-5" dirty="0">
                <a:solidFill>
                  <a:srgbClr val="FF0000"/>
                </a:solidFill>
                <a:latin typeface="SimSun"/>
                <a:cs typeface="SimSun"/>
              </a:rPr>
              <a:t>的函数</a:t>
            </a:r>
            <a:endParaRPr sz="2808" dirty="0">
              <a:solidFill>
                <a:srgbClr val="FF0000"/>
              </a:solidFill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60236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86352" y="63138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管的开启电压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VT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及体效应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3385D1B-1869-A110-48A8-720B6CD83964}"/>
              </a:ext>
            </a:extLst>
          </p:cNvPr>
          <p:cNvSpPr/>
          <p:nvPr/>
        </p:nvSpPr>
        <p:spPr>
          <a:xfrm>
            <a:off x="735064" y="1163314"/>
            <a:ext cx="7352292" cy="1863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245254-F06F-1832-8943-77A84646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7" y="2912673"/>
            <a:ext cx="7535309" cy="12193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0ABBB1-455D-9B4D-387C-88980CB03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594" y="561123"/>
            <a:ext cx="4316342" cy="7498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2A97693-4CDA-C80E-6A48-248A05E72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96" y="3893911"/>
            <a:ext cx="5905984" cy="23116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8B08DA7-283F-450C-2BD4-531950D26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005" y="3893911"/>
            <a:ext cx="3346994" cy="109737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0538953-DD13-23C7-6E97-9F99F2E63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191" y="4718657"/>
            <a:ext cx="2804403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6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93853" y="6583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沟道长度调制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130913E-8623-CD4E-3A37-66D49EE23D31}"/>
              </a:ext>
            </a:extLst>
          </p:cNvPr>
          <p:cNvSpPr/>
          <p:nvPr/>
        </p:nvSpPr>
        <p:spPr>
          <a:xfrm>
            <a:off x="439354" y="3089429"/>
            <a:ext cx="8099697" cy="3010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DB03A8-8836-C2E8-9673-0A9F6341A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45" y="792220"/>
            <a:ext cx="4458616" cy="24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4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-43338" y="830104"/>
            <a:ext cx="9187815" cy="4772978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084CCB8-6411-D217-7AAD-D8906BB8641A}"/>
              </a:ext>
            </a:extLst>
          </p:cNvPr>
          <p:cNvSpPr txBox="1"/>
          <p:nvPr/>
        </p:nvSpPr>
        <p:spPr>
          <a:xfrm>
            <a:off x="2276474" y="2406246"/>
            <a:ext cx="4591050" cy="139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3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第</a:t>
            </a: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二</a:t>
            </a:r>
            <a:r>
              <a:rPr sz="3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章</a:t>
            </a:r>
          </a:p>
          <a:p>
            <a:pPr algn="ctr">
              <a:lnSpc>
                <a:spcPct val="150000"/>
              </a:lnSpc>
              <a:spcBef>
                <a:spcPts val="19"/>
              </a:spcBef>
            </a:pPr>
            <a:r>
              <a:rPr lang="en-US" altLang="zh-CN" sz="36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MOS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器件物理基础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93853" y="6583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沟道长度调制</a:t>
            </a:r>
          </a:p>
        </p:txBody>
      </p:sp>
      <p:sp>
        <p:nvSpPr>
          <p:cNvPr id="6" name="object 6"/>
          <p:cNvSpPr/>
          <p:nvPr/>
        </p:nvSpPr>
        <p:spPr>
          <a:xfrm>
            <a:off x="522284" y="1212791"/>
            <a:ext cx="8099698" cy="2208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8" name="object 8"/>
          <p:cNvSpPr/>
          <p:nvPr/>
        </p:nvSpPr>
        <p:spPr>
          <a:xfrm>
            <a:off x="2814660" y="2849541"/>
            <a:ext cx="305649" cy="213318"/>
          </a:xfrm>
          <a:custGeom>
            <a:avLst/>
            <a:gdLst/>
            <a:ahLst/>
            <a:cxnLst/>
            <a:rect l="l" t="t" r="r" b="b"/>
            <a:pathLst>
              <a:path w="304800" h="212725">
                <a:moveTo>
                  <a:pt x="0" y="0"/>
                </a:moveTo>
                <a:lnTo>
                  <a:pt x="0" y="212598"/>
                </a:lnTo>
                <a:lnTo>
                  <a:pt x="304800" y="212598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9" name="object 9"/>
          <p:cNvSpPr txBox="1"/>
          <p:nvPr/>
        </p:nvSpPr>
        <p:spPr>
          <a:xfrm>
            <a:off x="2905074" y="2843175"/>
            <a:ext cx="124807" cy="216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1404" spc="-5" dirty="0">
                <a:latin typeface="Arial"/>
                <a:cs typeface="Arial"/>
              </a:rPr>
              <a:t>L</a:t>
            </a:r>
            <a:endParaRPr sz="1404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08815" y="2857182"/>
            <a:ext cx="382061" cy="213318"/>
          </a:xfrm>
          <a:custGeom>
            <a:avLst/>
            <a:gdLst/>
            <a:ahLst/>
            <a:cxnLst/>
            <a:rect l="l" t="t" r="r" b="b"/>
            <a:pathLst>
              <a:path w="381000" h="212725">
                <a:moveTo>
                  <a:pt x="0" y="0"/>
                </a:moveTo>
                <a:lnTo>
                  <a:pt x="0" y="212598"/>
                </a:lnTo>
                <a:lnTo>
                  <a:pt x="381000" y="212598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" name="object 11"/>
          <p:cNvSpPr txBox="1"/>
          <p:nvPr/>
        </p:nvSpPr>
        <p:spPr>
          <a:xfrm>
            <a:off x="7017582" y="2850816"/>
            <a:ext cx="164923" cy="216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1404" spc="-5" dirty="0">
                <a:latin typeface="Arial"/>
                <a:cs typeface="Arial"/>
              </a:rPr>
              <a:t>L’</a:t>
            </a:r>
            <a:endParaRPr sz="1404">
              <a:latin typeface="Arial"/>
              <a:cs typeface="Arial"/>
            </a:endParaRPr>
          </a:p>
        </p:txBody>
      </p:sp>
      <p:sp>
        <p:nvSpPr>
          <p:cNvPr id="4" name="object 12"/>
          <p:cNvSpPr txBox="1"/>
          <p:nvPr/>
        </p:nvSpPr>
        <p:spPr>
          <a:xfrm>
            <a:off x="2341417" y="3376964"/>
            <a:ext cx="2496134" cy="1167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625" algn="ctr"/>
            <a:r>
              <a:rPr sz="2407" i="1" spc="-70" dirty="0">
                <a:latin typeface="Times New Roman"/>
                <a:cs typeface="Times New Roman"/>
              </a:rPr>
              <a:t>L</a:t>
            </a:r>
            <a:r>
              <a:rPr sz="2407" spc="-70" dirty="0">
                <a:latin typeface="Times New Roman"/>
                <a:cs typeface="Times New Roman"/>
              </a:rPr>
              <a:t>' </a:t>
            </a:r>
            <a:r>
              <a:rPr sz="2407" spc="-5" dirty="0">
                <a:latin typeface="Symbol"/>
                <a:cs typeface="Symbol"/>
              </a:rPr>
              <a:t>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2407" i="1" dirty="0">
                <a:latin typeface="Times New Roman"/>
                <a:cs typeface="Times New Roman"/>
              </a:rPr>
              <a:t>L </a:t>
            </a:r>
            <a:r>
              <a:rPr sz="2407" spc="-5" dirty="0">
                <a:latin typeface="Symbol"/>
                <a:cs typeface="Symbol"/>
              </a:rPr>
              <a:t></a:t>
            </a:r>
            <a:r>
              <a:rPr sz="2407" spc="-30" dirty="0">
                <a:latin typeface="Times New Roman"/>
                <a:cs typeface="Times New Roman"/>
              </a:rPr>
              <a:t> </a:t>
            </a:r>
            <a:r>
              <a:rPr sz="2407" spc="-35" dirty="0">
                <a:latin typeface="Symbol"/>
                <a:cs typeface="Symbol"/>
              </a:rPr>
              <a:t></a:t>
            </a:r>
            <a:r>
              <a:rPr sz="2407" i="1" spc="-35" dirty="0">
                <a:latin typeface="Times New Roman"/>
                <a:cs typeface="Times New Roman"/>
              </a:rPr>
              <a:t>L</a:t>
            </a:r>
            <a:endParaRPr sz="2407" dirty="0">
              <a:latin typeface="Times New Roman"/>
              <a:cs typeface="Times New Roman"/>
            </a:endParaRPr>
          </a:p>
          <a:p>
            <a:pPr algn="ctr">
              <a:lnSpc>
                <a:spcPts val="2347"/>
              </a:lnSpc>
              <a:spcBef>
                <a:spcPts val="1514"/>
              </a:spcBef>
            </a:pPr>
            <a:r>
              <a:rPr sz="2407" spc="95" dirty="0">
                <a:latin typeface="Times New Roman"/>
                <a:cs typeface="Times New Roman"/>
              </a:rPr>
              <a:t>1/ </a:t>
            </a:r>
            <a:r>
              <a:rPr sz="2407" i="1" spc="-70" dirty="0">
                <a:latin typeface="Times New Roman"/>
                <a:cs typeface="Times New Roman"/>
              </a:rPr>
              <a:t>L</a:t>
            </a:r>
            <a:r>
              <a:rPr sz="2407" spc="-70" dirty="0">
                <a:latin typeface="Times New Roman"/>
                <a:cs typeface="Times New Roman"/>
              </a:rPr>
              <a:t>' </a:t>
            </a:r>
            <a:r>
              <a:rPr sz="2407" spc="-5" dirty="0">
                <a:latin typeface="Symbol"/>
                <a:cs typeface="Symbol"/>
              </a:rPr>
              <a:t>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3610" u="heavy" spc="-7" baseline="37037" dirty="0">
                <a:latin typeface="Times New Roman"/>
                <a:cs typeface="Times New Roman"/>
              </a:rPr>
              <a:t>1 </a:t>
            </a:r>
            <a:r>
              <a:rPr sz="2407" spc="-105" dirty="0">
                <a:latin typeface="Times New Roman"/>
                <a:cs typeface="Times New Roman"/>
              </a:rPr>
              <a:t>(1 </a:t>
            </a:r>
            <a:r>
              <a:rPr sz="2407" spc="-5" dirty="0">
                <a:latin typeface="Symbol"/>
                <a:cs typeface="Symbol"/>
              </a:rPr>
              <a:t>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2407" spc="65" dirty="0">
                <a:latin typeface="Symbol"/>
                <a:cs typeface="Symbol"/>
              </a:rPr>
              <a:t></a:t>
            </a:r>
            <a:r>
              <a:rPr sz="2407" i="1" spc="65" dirty="0">
                <a:latin typeface="Times New Roman"/>
                <a:cs typeface="Times New Roman"/>
              </a:rPr>
              <a:t>L</a:t>
            </a:r>
            <a:r>
              <a:rPr sz="2407" i="1" spc="-510" dirty="0">
                <a:latin typeface="Times New Roman"/>
                <a:cs typeface="Times New Roman"/>
              </a:rPr>
              <a:t> </a:t>
            </a:r>
            <a:r>
              <a:rPr sz="2407" spc="-5" dirty="0">
                <a:latin typeface="Times New Roman"/>
                <a:cs typeface="Times New Roman"/>
              </a:rPr>
              <a:t>/ </a:t>
            </a:r>
            <a:r>
              <a:rPr sz="2407" i="1" spc="25" dirty="0">
                <a:latin typeface="Times New Roman"/>
                <a:cs typeface="Times New Roman"/>
              </a:rPr>
              <a:t>L</a:t>
            </a:r>
            <a:r>
              <a:rPr sz="2407" spc="25" dirty="0">
                <a:latin typeface="Times New Roman"/>
                <a:cs typeface="Times New Roman"/>
              </a:rPr>
              <a:t>)</a:t>
            </a:r>
            <a:endParaRPr sz="2407" dirty="0">
              <a:latin typeface="Times New Roman"/>
              <a:cs typeface="Times New Roman"/>
            </a:endParaRPr>
          </a:p>
          <a:p>
            <a:pPr marR="509422" algn="ctr">
              <a:lnSpc>
                <a:spcPts val="2347"/>
              </a:lnSpc>
            </a:pPr>
            <a:r>
              <a:rPr sz="2407" i="1" spc="-5" dirty="0">
                <a:latin typeface="Times New Roman"/>
                <a:cs typeface="Times New Roman"/>
              </a:rPr>
              <a:t>L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7" name="object 13"/>
          <p:cNvSpPr txBox="1"/>
          <p:nvPr/>
        </p:nvSpPr>
        <p:spPr>
          <a:xfrm>
            <a:off x="1477213" y="4754928"/>
            <a:ext cx="2020467" cy="39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7" spc="95" dirty="0">
                <a:latin typeface="Times New Roman"/>
                <a:cs typeface="Times New Roman"/>
              </a:rPr>
              <a:t>1/ </a:t>
            </a:r>
            <a:r>
              <a:rPr sz="2407" i="1" spc="-70" dirty="0">
                <a:latin typeface="Times New Roman"/>
                <a:cs typeface="Times New Roman"/>
              </a:rPr>
              <a:t>L</a:t>
            </a:r>
            <a:r>
              <a:rPr sz="2407" spc="-70" dirty="0">
                <a:latin typeface="Times New Roman"/>
                <a:cs typeface="Times New Roman"/>
              </a:rPr>
              <a:t>' </a:t>
            </a:r>
            <a:r>
              <a:rPr sz="2407" spc="-5" dirty="0">
                <a:latin typeface="Symbol"/>
                <a:cs typeface="Symbol"/>
              </a:rPr>
              <a:t>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3610" u="heavy" spc="-7" baseline="37037" dirty="0">
                <a:latin typeface="Times New Roman"/>
                <a:cs typeface="Times New Roman"/>
              </a:rPr>
              <a:t>1 </a:t>
            </a:r>
            <a:r>
              <a:rPr sz="2407" spc="-105" dirty="0">
                <a:latin typeface="Times New Roman"/>
                <a:cs typeface="Times New Roman"/>
              </a:rPr>
              <a:t>(1 </a:t>
            </a:r>
            <a:r>
              <a:rPr sz="2407" spc="-5" dirty="0">
                <a:latin typeface="Symbol"/>
                <a:cs typeface="Symbol"/>
              </a:rPr>
              <a:t></a:t>
            </a:r>
            <a:r>
              <a:rPr sz="2407" spc="-125" dirty="0">
                <a:latin typeface="Times New Roman"/>
                <a:cs typeface="Times New Roman"/>
              </a:rPr>
              <a:t> </a:t>
            </a:r>
            <a:r>
              <a:rPr sz="2507" i="1" spc="10" dirty="0">
                <a:latin typeface="Symbol"/>
                <a:cs typeface="Symbol"/>
              </a:rPr>
              <a:t></a:t>
            </a:r>
            <a:r>
              <a:rPr sz="2407" i="1" spc="10" dirty="0">
                <a:latin typeface="Times New Roman"/>
                <a:cs typeface="Times New Roman"/>
              </a:rPr>
              <a:t>V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3150" y="4754930"/>
            <a:ext cx="1027108" cy="39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tabLst>
                <a:tab pos="648877" algn="l"/>
              </a:tabLst>
            </a:pPr>
            <a:r>
              <a:rPr sz="1404" i="1" spc="-5" dirty="0">
                <a:latin typeface="Times New Roman"/>
                <a:cs typeface="Times New Roman"/>
              </a:rPr>
              <a:t>D</a:t>
            </a:r>
            <a:r>
              <a:rPr sz="1404" i="1" spc="80" dirty="0">
                <a:latin typeface="Times New Roman"/>
                <a:cs typeface="Times New Roman"/>
              </a:rPr>
              <a:t>S</a:t>
            </a:r>
            <a:r>
              <a:rPr sz="2407" spc="-5" dirty="0">
                <a:latin typeface="Times New Roman"/>
                <a:cs typeface="Times New Roman"/>
              </a:rPr>
              <a:t>),</a:t>
            </a:r>
            <a:r>
              <a:rPr sz="2407" dirty="0">
                <a:latin typeface="Times New Roman"/>
                <a:cs typeface="Times New Roman"/>
              </a:rPr>
              <a:t>	</a:t>
            </a:r>
            <a:r>
              <a:rPr sz="2507" i="1" spc="20" dirty="0">
                <a:latin typeface="Symbol"/>
                <a:cs typeface="Symbol"/>
              </a:rPr>
              <a:t></a:t>
            </a:r>
            <a:r>
              <a:rPr sz="2407" i="1" spc="-5" dirty="0">
                <a:latin typeface="Times New Roman"/>
                <a:cs typeface="Times New Roman"/>
              </a:rPr>
              <a:t>V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5745" y="4767667"/>
            <a:ext cx="1290730" cy="378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1404" i="1" spc="-5" dirty="0">
                <a:latin typeface="Times New Roman"/>
                <a:cs typeface="Times New Roman"/>
              </a:rPr>
              <a:t>DS  </a:t>
            </a:r>
            <a:r>
              <a:rPr sz="2407" spc="-5" dirty="0">
                <a:latin typeface="Symbol"/>
                <a:cs typeface="Symbol"/>
              </a:rPr>
              <a:t>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2407" spc="-35" dirty="0">
                <a:latin typeface="Symbol"/>
                <a:cs typeface="Symbol"/>
              </a:rPr>
              <a:t></a:t>
            </a:r>
            <a:r>
              <a:rPr sz="2407" i="1" spc="-35" dirty="0">
                <a:latin typeface="Times New Roman"/>
                <a:cs typeface="Times New Roman"/>
              </a:rPr>
              <a:t>L </a:t>
            </a:r>
            <a:r>
              <a:rPr sz="2407" spc="-5" dirty="0">
                <a:latin typeface="Times New Roman"/>
                <a:cs typeface="Times New Roman"/>
              </a:rPr>
              <a:t>/</a:t>
            </a:r>
            <a:r>
              <a:rPr sz="2407" spc="-366" dirty="0">
                <a:latin typeface="Times New Roman"/>
                <a:cs typeface="Times New Roman"/>
              </a:rPr>
              <a:t> </a:t>
            </a:r>
            <a:r>
              <a:rPr sz="2407" i="1" spc="-5" dirty="0">
                <a:latin typeface="Times New Roman"/>
                <a:cs typeface="Times New Roman"/>
              </a:rPr>
              <a:t>L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0183" y="5592159"/>
            <a:ext cx="498590" cy="378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7" i="1" spc="-5" dirty="0">
                <a:latin typeface="Times New Roman"/>
                <a:cs typeface="Times New Roman"/>
              </a:rPr>
              <a:t>I</a:t>
            </a:r>
            <a:r>
              <a:rPr sz="1404" i="1" spc="-5" dirty="0">
                <a:latin typeface="Times New Roman"/>
                <a:cs typeface="Times New Roman"/>
              </a:rPr>
              <a:t>D</a:t>
            </a:r>
            <a:r>
              <a:rPr sz="1404" i="1" spc="145" dirty="0">
                <a:latin typeface="Times New Roman"/>
                <a:cs typeface="Times New Roman"/>
              </a:rPr>
              <a:t> </a:t>
            </a:r>
            <a:r>
              <a:rPr sz="2407" spc="-5" dirty="0">
                <a:latin typeface="Symbol"/>
                <a:cs typeface="Symbol"/>
              </a:rPr>
              <a:t></a:t>
            </a:r>
            <a:endParaRPr sz="2407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3028" y="5796173"/>
            <a:ext cx="662240" cy="0"/>
          </a:xfrm>
          <a:custGeom>
            <a:avLst/>
            <a:gdLst/>
            <a:ahLst/>
            <a:cxnLst/>
            <a:rect l="l" t="t" r="r" b="b"/>
            <a:pathLst>
              <a:path w="660400">
                <a:moveTo>
                  <a:pt x="0" y="0"/>
                </a:moveTo>
                <a:lnTo>
                  <a:pt x="659892" y="0"/>
                </a:lnTo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8" name="object 18"/>
          <p:cNvSpPr txBox="1"/>
          <p:nvPr/>
        </p:nvSpPr>
        <p:spPr>
          <a:xfrm>
            <a:off x="2075505" y="4996906"/>
            <a:ext cx="993359" cy="77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017"/>
            <a:r>
              <a:rPr sz="2407" i="1" spc="-5" dirty="0">
                <a:latin typeface="Times New Roman"/>
                <a:cs typeface="Times New Roman"/>
              </a:rPr>
              <a:t>L</a:t>
            </a:r>
            <a:endParaRPr sz="2407" dirty="0">
              <a:latin typeface="Times New Roman"/>
              <a:cs typeface="Times New Roman"/>
            </a:endParaRPr>
          </a:p>
          <a:p>
            <a:pPr marL="12736">
              <a:spcBef>
                <a:spcPts val="95"/>
              </a:spcBef>
            </a:pPr>
            <a:r>
              <a:rPr sz="2507" i="1" spc="-30" dirty="0">
                <a:latin typeface="Symbol"/>
                <a:cs typeface="Symbol"/>
              </a:rPr>
              <a:t></a:t>
            </a:r>
            <a:r>
              <a:rPr sz="1404" i="1" spc="-30" dirty="0">
                <a:latin typeface="Times New Roman"/>
                <a:cs typeface="Times New Roman"/>
              </a:rPr>
              <a:t>n</a:t>
            </a:r>
            <a:r>
              <a:rPr sz="2407" i="1" spc="-30" dirty="0">
                <a:latin typeface="Times New Roman"/>
                <a:cs typeface="Times New Roman"/>
              </a:rPr>
              <a:t>C</a:t>
            </a:r>
            <a:r>
              <a:rPr sz="1404" i="1" spc="-30" dirty="0">
                <a:latin typeface="Times New Roman"/>
                <a:cs typeface="Times New Roman"/>
              </a:rPr>
              <a:t>ox</a:t>
            </a:r>
            <a:r>
              <a:rPr sz="1404" i="1" spc="230" dirty="0">
                <a:latin typeface="Times New Roman"/>
                <a:cs typeface="Times New Roman"/>
              </a:rPr>
              <a:t> </a:t>
            </a:r>
            <a:r>
              <a:rPr sz="2407" i="1" spc="-5" dirty="0">
                <a:latin typeface="Times New Roman"/>
                <a:cs typeface="Times New Roman"/>
              </a:rPr>
              <a:t>W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04742" y="5821391"/>
            <a:ext cx="755845" cy="378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>
              <a:tabLst>
                <a:tab pos="572463" algn="l"/>
              </a:tabLst>
            </a:pPr>
            <a:r>
              <a:rPr sz="2407" spc="-5" dirty="0">
                <a:latin typeface="Times New Roman"/>
                <a:cs typeface="Times New Roman"/>
              </a:rPr>
              <a:t>2	</a:t>
            </a:r>
            <a:r>
              <a:rPr sz="2407" i="1" spc="-5" dirty="0">
                <a:latin typeface="Times New Roman"/>
                <a:cs typeface="Times New Roman"/>
              </a:rPr>
              <a:t>L</a:t>
            </a:r>
            <a:endParaRPr sz="2407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01170" y="5796173"/>
            <a:ext cx="280178" cy="0"/>
          </a:xfrm>
          <a:custGeom>
            <a:avLst/>
            <a:gdLst/>
            <a:ahLst/>
            <a:cxnLst/>
            <a:rect l="l" t="t" r="r" b="b"/>
            <a:pathLst>
              <a:path w="279400">
                <a:moveTo>
                  <a:pt x="0" y="0"/>
                </a:moveTo>
                <a:lnTo>
                  <a:pt x="278891" y="0"/>
                </a:lnTo>
              </a:path>
            </a:pathLst>
          </a:custGeom>
          <a:ln w="25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21" name="object 21"/>
          <p:cNvSpPr txBox="1"/>
          <p:nvPr/>
        </p:nvSpPr>
        <p:spPr>
          <a:xfrm>
            <a:off x="3119294" y="5579417"/>
            <a:ext cx="2698626" cy="390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7" spc="30" dirty="0">
                <a:latin typeface="Times New Roman"/>
                <a:cs typeface="Times New Roman"/>
              </a:rPr>
              <a:t>(</a:t>
            </a:r>
            <a:r>
              <a:rPr sz="2407" i="1" spc="30" dirty="0">
                <a:latin typeface="Times New Roman"/>
                <a:cs typeface="Times New Roman"/>
              </a:rPr>
              <a:t>V</a:t>
            </a:r>
            <a:r>
              <a:rPr sz="1404" i="1" spc="30" dirty="0">
                <a:latin typeface="Times New Roman"/>
                <a:cs typeface="Times New Roman"/>
              </a:rPr>
              <a:t>GS </a:t>
            </a:r>
            <a:r>
              <a:rPr sz="2407" spc="-5" dirty="0">
                <a:latin typeface="Symbol"/>
                <a:cs typeface="Symbol"/>
              </a:rPr>
              <a:t></a:t>
            </a:r>
            <a:r>
              <a:rPr sz="2407" spc="-5" dirty="0">
                <a:latin typeface="Times New Roman"/>
                <a:cs typeface="Times New Roman"/>
              </a:rPr>
              <a:t> </a:t>
            </a:r>
            <a:r>
              <a:rPr sz="2407" i="1" spc="-25" dirty="0">
                <a:latin typeface="Times New Roman"/>
                <a:cs typeface="Times New Roman"/>
              </a:rPr>
              <a:t>V</a:t>
            </a:r>
            <a:r>
              <a:rPr sz="1404" i="1" spc="-25" dirty="0">
                <a:latin typeface="Times New Roman"/>
                <a:cs typeface="Times New Roman"/>
              </a:rPr>
              <a:t>TH </a:t>
            </a:r>
            <a:r>
              <a:rPr sz="2407" spc="-5" dirty="0">
                <a:latin typeface="Times New Roman"/>
                <a:cs typeface="Times New Roman"/>
              </a:rPr>
              <a:t>)</a:t>
            </a:r>
            <a:r>
              <a:rPr sz="2106" spc="-7" baseline="47619" dirty="0">
                <a:latin typeface="Times New Roman"/>
                <a:cs typeface="Times New Roman"/>
              </a:rPr>
              <a:t>2 </a:t>
            </a:r>
            <a:r>
              <a:rPr sz="2407" spc="-105" dirty="0">
                <a:latin typeface="Times New Roman"/>
                <a:cs typeface="Times New Roman"/>
              </a:rPr>
              <a:t>(1 </a:t>
            </a:r>
            <a:r>
              <a:rPr sz="2407" spc="-5" dirty="0">
                <a:latin typeface="Symbol"/>
                <a:cs typeface="Symbol"/>
              </a:rPr>
              <a:t></a:t>
            </a:r>
            <a:r>
              <a:rPr sz="2407" spc="-431" dirty="0">
                <a:latin typeface="Times New Roman"/>
                <a:cs typeface="Times New Roman"/>
              </a:rPr>
              <a:t> </a:t>
            </a:r>
            <a:r>
              <a:rPr sz="2507" i="1" spc="5" dirty="0">
                <a:latin typeface="Symbol"/>
                <a:cs typeface="Symbol"/>
              </a:rPr>
              <a:t></a:t>
            </a:r>
            <a:r>
              <a:rPr sz="2407" i="1" spc="5" dirty="0">
                <a:latin typeface="Times New Roman"/>
                <a:cs typeface="Times New Roman"/>
              </a:rPr>
              <a:t>V</a:t>
            </a:r>
            <a:r>
              <a:rPr sz="1404" i="1" spc="5" dirty="0">
                <a:latin typeface="Times New Roman"/>
                <a:cs typeface="Times New Roman"/>
              </a:rPr>
              <a:t>DS</a:t>
            </a:r>
            <a:r>
              <a:rPr sz="2407" spc="5" dirty="0">
                <a:latin typeface="Times New Roman"/>
                <a:cs typeface="Times New Roman"/>
              </a:rPr>
              <a:t>)</a:t>
            </a:r>
            <a:endParaRPr sz="2407" dirty="0">
              <a:latin typeface="Times New Roman"/>
              <a:cs typeface="Times New Roman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0DFBC6-12B0-DA0E-4343-CDCC14258236}"/>
              </a:ext>
            </a:extLst>
          </p:cNvPr>
          <p:cNvSpPr txBox="1"/>
          <p:nvPr/>
        </p:nvSpPr>
        <p:spPr>
          <a:xfrm>
            <a:off x="6476195" y="4627250"/>
            <a:ext cx="2016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20" dirty="0">
                <a:solidFill>
                  <a:srgbClr val="FF0000"/>
                </a:solidFill>
                <a:latin typeface="Symbol"/>
                <a:cs typeface="Symbol"/>
              </a:rPr>
              <a:t></a:t>
            </a:r>
            <a:r>
              <a:rPr lang="en-US" altLang="zh-CN" sz="1800" spc="20" dirty="0">
                <a:solidFill>
                  <a:srgbClr val="FF0000"/>
                </a:solidFill>
                <a:latin typeface="Symbol"/>
                <a:cs typeface="Symbol"/>
              </a:rPr>
              <a:t>:</a:t>
            </a:r>
            <a:r>
              <a:rPr lang="zh-CN" altLang="en-US" sz="1800" spc="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Symbol"/>
              </a:rPr>
              <a:t>沟道调制系数</a:t>
            </a:r>
            <a:endParaRPr lang="en-US" altLang="zh-CN" sz="1800" spc="2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Symbol"/>
            </a:endParaRPr>
          </a:p>
          <a:p>
            <a:r>
              <a:rPr lang="zh-CN" altLang="en-US" spc="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沟道越长</a:t>
            </a:r>
            <a:r>
              <a:rPr lang="en-US" altLang="zh-CN" spc="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800" spc="20" dirty="0">
                <a:solidFill>
                  <a:srgbClr val="FF0000"/>
                </a:solidFill>
                <a:latin typeface="Symbol"/>
                <a:cs typeface="Symbol"/>
              </a:rPr>
              <a:t> </a:t>
            </a:r>
            <a:r>
              <a:rPr lang="zh-CN" altLang="en-US" spc="2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越小</a:t>
            </a:r>
            <a:endParaRPr lang="zh-CN" altLang="en-US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69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93853" y="6583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沟道长度调制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1426644-60A1-175A-5CB5-9FFAA7D6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7" y="2046521"/>
            <a:ext cx="4831766" cy="2445294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1EBE89A-88C4-A2C9-9A9B-7EA83D72D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10" y="967380"/>
            <a:ext cx="4157863" cy="123155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797533-E452-881C-6ADE-39441BC37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780" y="1267588"/>
            <a:ext cx="4091223" cy="96940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E064FC23-5F86-D388-747D-173479F14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048" y="2486887"/>
            <a:ext cx="3389670" cy="108518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09FE3C6E-317D-643E-2FBA-5B9906D7A6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79" y="4690851"/>
            <a:ext cx="4089544" cy="100769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56945682-78BF-5A4B-2E62-F17FA02B4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603034"/>
            <a:ext cx="4431709" cy="12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84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二级效应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D8E770-9B53-6A1A-959C-AD72DA878ED0}"/>
              </a:ext>
            </a:extLst>
          </p:cNvPr>
          <p:cNvSpPr txBox="1"/>
          <p:nvPr/>
        </p:nvSpPr>
        <p:spPr>
          <a:xfrm>
            <a:off x="193853" y="65836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亚阈值导电性</a:t>
            </a: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04B47C2C-18A4-A95C-9860-16ACC49FA1DF}"/>
              </a:ext>
            </a:extLst>
          </p:cNvPr>
          <p:cNvSpPr/>
          <p:nvPr/>
        </p:nvSpPr>
        <p:spPr>
          <a:xfrm>
            <a:off x="855878" y="2238452"/>
            <a:ext cx="6678778" cy="3620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219E766-A9C0-8AD9-3E7D-AD7814C13AED}"/>
                  </a:ext>
                </a:extLst>
              </p:cNvPr>
              <p:cNvSpPr txBox="1"/>
              <p:nvPr/>
            </p:nvSpPr>
            <p:spPr>
              <a:xfrm>
                <a:off x="597758" y="1401773"/>
                <a:ext cx="2197012" cy="7524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219E766-A9C0-8AD9-3E7D-AD7814C1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8" y="1401773"/>
                <a:ext cx="2197012" cy="752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326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器件版图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AF8172D-34BE-68C6-7FF6-32D9ABA79A02}"/>
              </a:ext>
            </a:extLst>
          </p:cNvPr>
          <p:cNvSpPr/>
          <p:nvPr/>
        </p:nvSpPr>
        <p:spPr>
          <a:xfrm>
            <a:off x="1215722" y="1009025"/>
            <a:ext cx="6112981" cy="2419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C4619C80-AE58-3C53-B34E-244094B52003}"/>
              </a:ext>
            </a:extLst>
          </p:cNvPr>
          <p:cNvSpPr/>
          <p:nvPr/>
        </p:nvSpPr>
        <p:spPr>
          <a:xfrm>
            <a:off x="910071" y="3377804"/>
            <a:ext cx="6800690" cy="25055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</p:spTree>
    <p:extLst>
      <p:ext uri="{BB962C8B-B14F-4D97-AF65-F5344CB8AC3E}">
        <p14:creationId xmlns:p14="http://schemas.microsoft.com/office/powerpoint/2010/main" val="4016197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器件电容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A5E2B5B8-A4C8-EF98-B7A0-3748601F526A}"/>
              </a:ext>
            </a:extLst>
          </p:cNvPr>
          <p:cNvSpPr/>
          <p:nvPr/>
        </p:nvSpPr>
        <p:spPr>
          <a:xfrm>
            <a:off x="318416" y="658368"/>
            <a:ext cx="5272446" cy="3209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595AC166-2AFF-AEEF-CC5D-DD784536B2AB}"/>
              </a:ext>
            </a:extLst>
          </p:cNvPr>
          <p:cNvSpPr/>
          <p:nvPr/>
        </p:nvSpPr>
        <p:spPr>
          <a:xfrm>
            <a:off x="5811582" y="754041"/>
            <a:ext cx="2750841" cy="2675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6A21E3E6-098A-2DF2-D71F-E069653CAF8C}"/>
              </a:ext>
            </a:extLst>
          </p:cNvPr>
          <p:cNvSpPr/>
          <p:nvPr/>
        </p:nvSpPr>
        <p:spPr>
          <a:xfrm>
            <a:off x="622725" y="4195151"/>
            <a:ext cx="7737615" cy="1908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BD08CB-EF8B-E1B3-D1E6-7A167057D0B9}"/>
              </a:ext>
            </a:extLst>
          </p:cNvPr>
          <p:cNvSpPr txBox="1"/>
          <p:nvPr/>
        </p:nvSpPr>
        <p:spPr>
          <a:xfrm>
            <a:off x="4063591" y="3076519"/>
            <a:ext cx="2659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四类电容：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氧化层电容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耗尽层电容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栅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源、栅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漏覆盖电容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</a:t>
            </a:r>
            <a:r>
              <a:rPr lang="en-US" altLang="zh-CN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衬、漏</a:t>
            </a:r>
            <a:r>
              <a:rPr lang="en-US" altLang="zh-CN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衬结电容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AF127B-15CA-AD1B-022C-D58957CB8973}"/>
              </a:ext>
            </a:extLst>
          </p:cNvPr>
          <p:cNvSpPr txBox="1"/>
          <p:nvPr/>
        </p:nvSpPr>
        <p:spPr>
          <a:xfrm>
            <a:off x="4881676" y="5804576"/>
            <a:ext cx="249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极板单位面积电容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0F8C3C-3E69-AE64-0883-DAD8CC999288}"/>
              </a:ext>
            </a:extLst>
          </p:cNvPr>
          <p:cNvSpPr txBox="1"/>
          <p:nvPr/>
        </p:nvSpPr>
        <p:spPr>
          <a:xfrm>
            <a:off x="7187002" y="5734627"/>
            <a:ext cx="20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侧壁单位长度电容</a:t>
            </a:r>
          </a:p>
        </p:txBody>
      </p:sp>
    </p:spTree>
    <p:extLst>
      <p:ext uri="{BB962C8B-B14F-4D97-AF65-F5344CB8AC3E}">
        <p14:creationId xmlns:p14="http://schemas.microsoft.com/office/powerpoint/2010/main" val="414876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器件电容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AF2C0A22-7376-D054-00D8-6C5D1D758272}"/>
              </a:ext>
            </a:extLst>
          </p:cNvPr>
          <p:cNvSpPr/>
          <p:nvPr/>
        </p:nvSpPr>
        <p:spPr>
          <a:xfrm>
            <a:off x="3749489" y="950421"/>
            <a:ext cx="4813972" cy="2750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58CC9CE-0CDA-8F02-D185-F5311AD794ED}"/>
              </a:ext>
            </a:extLst>
          </p:cNvPr>
          <p:cNvSpPr/>
          <p:nvPr/>
        </p:nvSpPr>
        <p:spPr>
          <a:xfrm>
            <a:off x="522284" y="1442028"/>
            <a:ext cx="3132902" cy="16046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12BDB170-EABC-B690-3A48-1F7BB592B83D}"/>
              </a:ext>
            </a:extLst>
          </p:cNvPr>
          <p:cNvSpPr txBox="1"/>
          <p:nvPr/>
        </p:nvSpPr>
        <p:spPr>
          <a:xfrm>
            <a:off x="1430121" y="4002830"/>
            <a:ext cx="6132031" cy="2015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/>
            <a:r>
              <a:rPr sz="2400" spc="-5" dirty="0">
                <a:latin typeface="SimSun"/>
                <a:cs typeface="SimSun"/>
              </a:rPr>
              <a:t>对于图</a:t>
            </a:r>
            <a:r>
              <a:rPr sz="2400" spc="-5" dirty="0">
                <a:latin typeface="Arial"/>
                <a:cs typeface="Arial"/>
              </a:rPr>
              <a:t>a:C</a:t>
            </a:r>
            <a:r>
              <a:rPr sz="2400" spc="-7" baseline="-20467" dirty="0">
                <a:latin typeface="Arial"/>
                <a:cs typeface="Arial"/>
              </a:rPr>
              <a:t>DB</a:t>
            </a:r>
            <a:r>
              <a:rPr sz="2400" spc="-5" dirty="0">
                <a:latin typeface="Arial"/>
                <a:cs typeface="Arial"/>
              </a:rPr>
              <a:t>=C</a:t>
            </a:r>
            <a:r>
              <a:rPr sz="2400" spc="-7" baseline="-20467" dirty="0">
                <a:latin typeface="Arial"/>
                <a:cs typeface="Arial"/>
              </a:rPr>
              <a:t>SB </a:t>
            </a: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WEC</a:t>
            </a:r>
            <a:r>
              <a:rPr sz="2400" spc="-7" baseline="-20467" dirty="0">
                <a:latin typeface="Arial"/>
                <a:cs typeface="Arial"/>
              </a:rPr>
              <a:t>j </a:t>
            </a:r>
            <a:r>
              <a:rPr sz="2400" dirty="0">
                <a:latin typeface="Arial"/>
                <a:cs typeface="Arial"/>
              </a:rPr>
              <a:t>+</a:t>
            </a:r>
            <a:r>
              <a:rPr sz="2400" spc="181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2(W+E)C</a:t>
            </a:r>
            <a:r>
              <a:rPr sz="2400" baseline="-20467" dirty="0">
                <a:latin typeface="Arial"/>
                <a:cs typeface="Arial"/>
              </a:rPr>
              <a:t>jsw</a:t>
            </a:r>
          </a:p>
          <a:p>
            <a:pPr marL="12736">
              <a:spcBef>
                <a:spcPts val="842"/>
              </a:spcBef>
            </a:pPr>
            <a:r>
              <a:rPr sz="2400" spc="-5" dirty="0">
                <a:latin typeface="SimSun"/>
                <a:cs typeface="SimSun"/>
              </a:rPr>
              <a:t>对于图</a:t>
            </a:r>
            <a:r>
              <a:rPr sz="2400" spc="-5" dirty="0">
                <a:latin typeface="Arial"/>
                <a:cs typeface="Arial"/>
              </a:rPr>
              <a:t>b: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7" baseline="-20467" dirty="0">
                <a:latin typeface="Arial"/>
                <a:cs typeface="Arial"/>
              </a:rPr>
              <a:t>DB</a:t>
            </a:r>
            <a:r>
              <a:rPr sz="2400" spc="-5" dirty="0">
                <a:latin typeface="Arial"/>
                <a:cs typeface="Arial"/>
              </a:rPr>
              <a:t>=(W/2)EC</a:t>
            </a:r>
            <a:r>
              <a:rPr sz="2400" spc="-7" baseline="-20467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+2((W/2)+E)C</a:t>
            </a:r>
            <a:r>
              <a:rPr sz="2400" spc="-7" baseline="-20467" dirty="0">
                <a:latin typeface="Arial"/>
                <a:cs typeface="Arial"/>
              </a:rPr>
              <a:t>jsw</a:t>
            </a:r>
            <a:endParaRPr sz="2400" baseline="-20467" dirty="0">
              <a:latin typeface="Arial"/>
              <a:cs typeface="Arial"/>
            </a:endParaRPr>
          </a:p>
          <a:p>
            <a:pPr marL="1493244">
              <a:spcBef>
                <a:spcPts val="1694"/>
              </a:spcBef>
            </a:pP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7" baseline="-20467" dirty="0">
                <a:latin typeface="Arial"/>
                <a:cs typeface="Arial"/>
              </a:rPr>
              <a:t>SB</a:t>
            </a:r>
            <a:r>
              <a:rPr sz="2400" spc="-5" dirty="0">
                <a:latin typeface="Arial"/>
                <a:cs typeface="Arial"/>
              </a:rPr>
              <a:t>=2((W/2)EC</a:t>
            </a:r>
            <a:r>
              <a:rPr sz="2400" spc="-7" baseline="-20467" dirty="0">
                <a:latin typeface="Arial"/>
                <a:cs typeface="Arial"/>
              </a:rPr>
              <a:t>j</a:t>
            </a:r>
            <a:r>
              <a:rPr sz="2400" spc="-5" dirty="0">
                <a:latin typeface="Arial"/>
                <a:cs typeface="Arial"/>
              </a:rPr>
              <a:t>+2((W/2)+E)</a:t>
            </a:r>
            <a:r>
              <a:rPr sz="2400" spc="-5" dirty="0" err="1">
                <a:latin typeface="Arial"/>
                <a:cs typeface="Arial"/>
              </a:rPr>
              <a:t>C</a:t>
            </a:r>
            <a:r>
              <a:rPr sz="2400" spc="-7" baseline="-20467" dirty="0" err="1">
                <a:latin typeface="Arial"/>
                <a:cs typeface="Arial"/>
              </a:rPr>
              <a:t>jsw</a:t>
            </a:r>
            <a:endParaRPr sz="2400" dirty="0">
              <a:latin typeface="Arial"/>
              <a:cs typeface="Arial"/>
            </a:endParaRPr>
          </a:p>
          <a:p>
            <a:pPr marL="2084810">
              <a:spcBef>
                <a:spcPts val="1690"/>
              </a:spcBef>
            </a:pPr>
            <a:r>
              <a:rPr sz="2400" dirty="0">
                <a:latin typeface="Arial"/>
                <a:cs typeface="Arial"/>
              </a:rPr>
              <a:t>= </a:t>
            </a:r>
            <a:r>
              <a:rPr sz="2400" spc="-5" dirty="0">
                <a:latin typeface="Arial"/>
                <a:cs typeface="Arial"/>
              </a:rPr>
              <a:t>WEC</a:t>
            </a:r>
            <a:r>
              <a:rPr sz="2400" spc="-7" baseline="-20467" dirty="0">
                <a:latin typeface="Arial"/>
                <a:cs typeface="Arial"/>
              </a:rPr>
              <a:t>j</a:t>
            </a:r>
            <a:r>
              <a:rPr sz="2400" spc="-142" baseline="-2046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+2(W+2E)C</a:t>
            </a:r>
            <a:r>
              <a:rPr sz="2400" baseline="-20467" dirty="0">
                <a:latin typeface="Arial"/>
                <a:cs typeface="Arial"/>
              </a:rPr>
              <a:t>jsw</a:t>
            </a:r>
          </a:p>
        </p:txBody>
      </p:sp>
    </p:spTree>
    <p:extLst>
      <p:ext uri="{BB962C8B-B14F-4D97-AF65-F5344CB8AC3E}">
        <p14:creationId xmlns:p14="http://schemas.microsoft.com/office/powerpoint/2010/main" val="13876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栅级电阻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6C6DEB9-7FC7-E448-31E4-104393B61020}"/>
              </a:ext>
            </a:extLst>
          </p:cNvPr>
          <p:cNvSpPr/>
          <p:nvPr/>
        </p:nvSpPr>
        <p:spPr>
          <a:xfrm>
            <a:off x="1973981" y="1212789"/>
            <a:ext cx="5196033" cy="466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</p:spTree>
    <p:extLst>
      <p:ext uri="{BB962C8B-B14F-4D97-AF65-F5344CB8AC3E}">
        <p14:creationId xmlns:p14="http://schemas.microsoft.com/office/powerpoint/2010/main" val="43841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小信号模型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31D4718-012A-8139-6031-06A104D8229E}"/>
              </a:ext>
            </a:extLst>
          </p:cNvPr>
          <p:cNvSpPr/>
          <p:nvPr/>
        </p:nvSpPr>
        <p:spPr>
          <a:xfrm>
            <a:off x="539695" y="677520"/>
            <a:ext cx="7673919" cy="4719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94497-C7FB-4C8B-7D1E-E8026F6B055C}"/>
              </a:ext>
            </a:extLst>
          </p:cNvPr>
          <p:cNvSpPr/>
          <p:nvPr/>
        </p:nvSpPr>
        <p:spPr>
          <a:xfrm>
            <a:off x="658839" y="2260355"/>
            <a:ext cx="23774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理想小信号模型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0A6FE7-4A73-9E0D-63F5-E9034368B1C7}"/>
              </a:ext>
            </a:extLst>
          </p:cNvPr>
          <p:cNvSpPr/>
          <p:nvPr/>
        </p:nvSpPr>
        <p:spPr>
          <a:xfrm>
            <a:off x="4453361" y="2272136"/>
            <a:ext cx="379049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压控电流源表示沟道长度调制效应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085B9-942B-CF09-404D-E0196757434A}"/>
              </a:ext>
            </a:extLst>
          </p:cNvPr>
          <p:cNvSpPr/>
          <p:nvPr/>
        </p:nvSpPr>
        <p:spPr>
          <a:xfrm>
            <a:off x="658839" y="4854924"/>
            <a:ext cx="325573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电阻表示沟道长度调制效应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89BB42-1BE9-3C74-E62A-DEEF3539E421}"/>
              </a:ext>
            </a:extLst>
          </p:cNvPr>
          <p:cNvSpPr/>
          <p:nvPr/>
        </p:nvSpPr>
        <p:spPr>
          <a:xfrm>
            <a:off x="4716611" y="5005288"/>
            <a:ext cx="2569328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压控电流源表示体效应</a:t>
            </a:r>
          </a:p>
        </p:txBody>
      </p:sp>
    </p:spTree>
    <p:extLst>
      <p:ext uri="{BB962C8B-B14F-4D97-AF65-F5344CB8AC3E}">
        <p14:creationId xmlns:p14="http://schemas.microsoft.com/office/powerpoint/2010/main" val="28274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小信号模型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31D4718-012A-8139-6031-06A104D8229E}"/>
              </a:ext>
            </a:extLst>
          </p:cNvPr>
          <p:cNvSpPr/>
          <p:nvPr/>
        </p:nvSpPr>
        <p:spPr>
          <a:xfrm>
            <a:off x="702730" y="1067577"/>
            <a:ext cx="3176427" cy="2268635"/>
          </a:xfrm>
          <a:prstGeom prst="rect">
            <a:avLst/>
          </a:prstGeom>
          <a:blipFill>
            <a:blip r:embed="rId3" cstate="print"/>
            <a:stretch>
              <a:fillRect r="-141590" b="-108048"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994497-C7FB-4C8B-7D1E-E8026F6B055C}"/>
              </a:ext>
            </a:extLst>
          </p:cNvPr>
          <p:cNvSpPr/>
          <p:nvPr/>
        </p:nvSpPr>
        <p:spPr>
          <a:xfrm>
            <a:off x="827088" y="2650412"/>
            <a:ext cx="237744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理想小信号模型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1A16B9E-4444-14AC-AF24-035161AF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176" y="755996"/>
            <a:ext cx="3346994" cy="1097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644DE6-41D8-A6D2-62CC-F3054DC00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700" y="1772585"/>
            <a:ext cx="2979142" cy="1428485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0C2DE69F-AC0D-5AA5-C402-4FCD8A301AB7}"/>
              </a:ext>
            </a:extLst>
          </p:cNvPr>
          <p:cNvSpPr/>
          <p:nvPr/>
        </p:nvSpPr>
        <p:spPr>
          <a:xfrm>
            <a:off x="556425" y="3521789"/>
            <a:ext cx="3469035" cy="1853346"/>
          </a:xfrm>
          <a:prstGeom prst="rect">
            <a:avLst/>
          </a:prstGeom>
          <a:blipFill>
            <a:blip r:embed="rId3" cstate="print"/>
            <a:stretch>
              <a:fillRect t="-120140" r="-121212" b="-34526"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005684E-ED50-BD02-E104-2DF256DD02C9}"/>
              </a:ext>
            </a:extLst>
          </p:cNvPr>
          <p:cNvSpPr/>
          <p:nvPr/>
        </p:nvSpPr>
        <p:spPr>
          <a:xfrm>
            <a:off x="623420" y="5375135"/>
            <a:ext cx="3255737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电阻表示沟道长度调制效应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3F1AC9C-33AC-3AF4-3AB3-58A49C7D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775" y="4783906"/>
            <a:ext cx="5996627" cy="129179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40525DB-23E3-E133-7703-C2C05BE1D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712" y="3576714"/>
            <a:ext cx="4157863" cy="123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30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小信号模型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E31D4718-012A-8139-6031-06A104D8229E}"/>
              </a:ext>
            </a:extLst>
          </p:cNvPr>
          <p:cNvSpPr/>
          <p:nvPr/>
        </p:nvSpPr>
        <p:spPr>
          <a:xfrm>
            <a:off x="193853" y="1243585"/>
            <a:ext cx="4301337" cy="2245766"/>
          </a:xfrm>
          <a:prstGeom prst="rect">
            <a:avLst/>
          </a:prstGeom>
          <a:blipFill>
            <a:blip r:embed="rId3" cstate="print"/>
            <a:stretch>
              <a:fillRect l="-79118" t="-96215" r="710" b="-13951"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89BB42-1BE9-3C74-E62A-DEEF3539E421}"/>
              </a:ext>
            </a:extLst>
          </p:cNvPr>
          <p:cNvSpPr/>
          <p:nvPr/>
        </p:nvSpPr>
        <p:spPr>
          <a:xfrm>
            <a:off x="985859" y="3325305"/>
            <a:ext cx="2569328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压控电流源表示体效应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BA72CE-83B6-8610-3E21-5548943A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14" y="1333897"/>
            <a:ext cx="3346994" cy="1097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C4B323-2DB1-4B34-E102-373AA89CC6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731" b="9792"/>
          <a:stretch/>
        </p:blipFill>
        <p:spPr>
          <a:xfrm>
            <a:off x="3950209" y="2194575"/>
            <a:ext cx="4565044" cy="961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7AB8FF-9D59-E8C7-750E-4F9C701734D3}"/>
                  </a:ext>
                </a:extLst>
              </p:cNvPr>
              <p:cNvSpPr txBox="1"/>
              <p:nvPr/>
            </p:nvSpPr>
            <p:spPr>
              <a:xfrm>
                <a:off x="985859" y="4165940"/>
                <a:ext cx="5700535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𝐵𝑆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𝐵𝑆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7AB8FF-9D59-E8C7-750E-4F9C70173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9" y="4165940"/>
                <a:ext cx="5700535" cy="5738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1603FC-BB2A-6BA1-3D27-B8984F91BF85}"/>
                  </a:ext>
                </a:extLst>
              </p:cNvPr>
              <p:cNvSpPr txBox="1"/>
              <p:nvPr/>
            </p:nvSpPr>
            <p:spPr>
              <a:xfrm>
                <a:off x="1417455" y="5070461"/>
                <a:ext cx="3594381" cy="5929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𝐵𝑆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1603FC-BB2A-6BA1-3D27-B8984F91B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55" y="5070461"/>
                <a:ext cx="3594381" cy="5929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A4AF6722-5379-0296-61CE-9F58C6D738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308"/>
          <a:stretch/>
        </p:blipFill>
        <p:spPr>
          <a:xfrm>
            <a:off x="4122086" y="3185691"/>
            <a:ext cx="1349655" cy="7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58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的结构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49E5ED0-DB86-99F2-4EC0-E3825FC000BE}"/>
              </a:ext>
            </a:extLst>
          </p:cNvPr>
          <p:cNvSpPr/>
          <p:nvPr/>
        </p:nvSpPr>
        <p:spPr>
          <a:xfrm>
            <a:off x="294343" y="762095"/>
            <a:ext cx="7911574" cy="5459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F3983F-EBED-EADE-8AA7-BC3854E373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66" y="2625679"/>
            <a:ext cx="2652235" cy="16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51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小信号模型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795BE1-D3CF-EAAE-BFEA-EEBD82707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3" y="1721327"/>
            <a:ext cx="8665185" cy="31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9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本章重点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9052241A-3295-8FB6-7337-51C2410E516B}"/>
              </a:ext>
            </a:extLst>
          </p:cNvPr>
          <p:cNvSpPr txBox="1"/>
          <p:nvPr/>
        </p:nvSpPr>
        <p:spPr>
          <a:xfrm>
            <a:off x="471207" y="1349905"/>
            <a:ext cx="8201582" cy="2945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 algn="just"/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1.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掌握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电流公式及跨导公式。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  <a:p>
            <a:pPr marL="12736" algn="just">
              <a:spcBef>
                <a:spcPts val="2176"/>
              </a:spcBef>
            </a:pP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2.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掌握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小信号等效电路。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  <a:p>
            <a:pPr marL="471216" marR="387798" indent="-458480" algn="just">
              <a:lnSpc>
                <a:spcPct val="105400"/>
              </a:lnSpc>
              <a:spcBef>
                <a:spcPts val="1935"/>
              </a:spcBef>
            </a:pP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3.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掌握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的二</a:t>
            </a:r>
            <a:r>
              <a:rPr lang="zh-CN" altLang="en-US"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级</a:t>
            </a:r>
            <a:r>
              <a:rPr sz="2800" spc="-5" dirty="0" err="1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效应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。</a:t>
            </a:r>
          </a:p>
          <a:p>
            <a:pPr marL="12736" algn="just">
              <a:spcBef>
                <a:spcPts val="1940"/>
              </a:spcBef>
            </a:pP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4.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了解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管的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PN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结必须反偏，会根据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管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B</a:t>
            </a:r>
            <a:r>
              <a:rPr sz="28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连接的方式判定是哪种衬底。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80168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网络课程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79EED4F-E26C-3A74-C949-E6D34126A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187" y="1009107"/>
            <a:ext cx="6571030" cy="483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rgbClr val="000000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指定课程：学堂在线 电子科技大学</a:t>
            </a:r>
            <a:endParaRPr kumimoji="1" lang="en-US" altLang="zh-CN" sz="3200" dirty="0">
              <a:solidFill>
                <a:srgbClr val="080808"/>
              </a:solidFill>
              <a:latin typeface="黑体" panose="02010609060101010101" pitchFamily="49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主讲教师：罗萍</a:t>
            </a:r>
            <a:endParaRPr kumimoji="1" lang="en-US" altLang="zh-CN" sz="3200" dirty="0">
              <a:solidFill>
                <a:srgbClr val="080808"/>
              </a:solidFill>
              <a:latin typeface="黑体" panose="02010609060101010101" pitchFamily="49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zh-CN" altLang="en-US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提交要求：总成绩界面，</a:t>
            </a:r>
            <a:endParaRPr kumimoji="1" lang="en-US" altLang="zh-CN" sz="3200" dirty="0">
              <a:solidFill>
                <a:srgbClr val="080808"/>
              </a:solidFill>
              <a:latin typeface="黑体" panose="02010609060101010101" pitchFamily="49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          </a:t>
            </a:r>
            <a:r>
              <a:rPr kumimoji="1" lang="zh-CN" altLang="en-US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作业明细，</a:t>
            </a:r>
            <a:endParaRPr kumimoji="1" lang="en-US" altLang="zh-CN" sz="3200" dirty="0">
              <a:solidFill>
                <a:srgbClr val="080808"/>
              </a:solidFill>
              <a:latin typeface="黑体" panose="02010609060101010101" pitchFamily="49" charset="-122"/>
              <a:ea typeface="SimSun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zh-CN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          </a:t>
            </a:r>
            <a:r>
              <a:rPr kumimoji="1" lang="zh-CN" altLang="en-US" sz="3200" dirty="0">
                <a:solidFill>
                  <a:srgbClr val="080808"/>
                </a:solidFill>
                <a:latin typeface="黑体" panose="02010609060101010101" pitchFamily="49" charset="-122"/>
                <a:ea typeface="SimSun" panose="02010600030101010101" pitchFamily="2" charset="-122"/>
              </a:rPr>
              <a:t>章节学习截图等</a:t>
            </a:r>
          </a:p>
        </p:txBody>
      </p:sp>
    </p:spTree>
    <p:extLst>
      <p:ext uri="{BB962C8B-B14F-4D97-AF65-F5344CB8AC3E}">
        <p14:creationId xmlns:p14="http://schemas.microsoft.com/office/powerpoint/2010/main" val="2227654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网络课程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F5A721-2E9F-275A-76EF-CFC70E0D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46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58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的结构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79CC74AF-BB98-3F4F-87C7-A6C3E7FD8E2F}"/>
              </a:ext>
            </a:extLst>
          </p:cNvPr>
          <p:cNvSpPr txBox="1"/>
          <p:nvPr/>
        </p:nvSpPr>
        <p:spPr>
          <a:xfrm>
            <a:off x="276639" y="809351"/>
            <a:ext cx="8333353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*D</a:t>
            </a:r>
            <a:r>
              <a:rPr lang="zh-CN" altLang="en-US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（收集载流子）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、S</a:t>
            </a:r>
            <a:r>
              <a:rPr lang="zh-CN" altLang="en-US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（提供载流子）</a:t>
            </a:r>
            <a:r>
              <a:rPr sz="2000" spc="-5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是对称的，可互换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！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700">
              <a:spcBef>
                <a:spcPts val="1689"/>
              </a:spcBef>
            </a:pP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*所有pn结必须反偏！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2700">
              <a:spcBef>
                <a:spcPts val="1685"/>
              </a:spcBef>
            </a:pP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*BJT</a:t>
            </a:r>
            <a:r>
              <a:rPr sz="2000" spc="-7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的pn结偏值呢？</a:t>
            </a:r>
            <a:endParaRPr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52C3256-C6D6-A60F-D85F-E0A806DBEE6B}"/>
              </a:ext>
            </a:extLst>
          </p:cNvPr>
          <p:cNvSpPr txBox="1"/>
          <p:nvPr/>
        </p:nvSpPr>
        <p:spPr>
          <a:xfrm>
            <a:off x="793434" y="3823673"/>
            <a:ext cx="7282549" cy="20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928870" algn="just">
              <a:lnSpc>
                <a:spcPct val="150400"/>
              </a:lnSpc>
            </a:pPr>
            <a:r>
              <a:rPr sz="2000" spc="-5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sz="1200" spc="-5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drawn</a:t>
            </a:r>
            <a:r>
              <a:rPr sz="2000" spc="-5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：沟道总长度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000" spc="-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R="4928870" algn="just">
              <a:lnSpc>
                <a:spcPct val="150400"/>
              </a:lnSpc>
            </a:pPr>
            <a:r>
              <a:rPr lang="en-US" altLang="zh-CN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1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zh-CN" altLang="en-US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：横向扩散长度</a:t>
            </a: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tabLst>
                <a:tab pos="8089265" algn="l"/>
              </a:tabLst>
            </a:pPr>
            <a:r>
              <a:rPr lang="en-US" sz="2000" spc="25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400" spc="25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eff</a:t>
            </a:r>
            <a:r>
              <a:rPr sz="2000" spc="-5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：沟道有效长度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sz="2000" spc="-72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sz="14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eff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＝</a:t>
            </a:r>
            <a:r>
              <a:rPr sz="2000" spc="-71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sz="14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drawn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－2</a:t>
            </a:r>
            <a:r>
              <a:rPr sz="2000" spc="-1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sz="12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endParaRPr lang="en-US" sz="2000" spc="-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tabLst>
                <a:tab pos="8089265" algn="l"/>
              </a:tabLst>
            </a:pPr>
            <a:r>
              <a:rPr lang="en-US" altLang="zh-CN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1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ox</a:t>
            </a:r>
            <a:r>
              <a:rPr lang="en-US" altLang="zh-CN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000" spc="-5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氧化层厚度</a:t>
            </a:r>
            <a:endParaRPr lang="en-US" altLang="zh-CN" sz="2000" spc="-5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tabLst>
                <a:tab pos="8089265" algn="l"/>
              </a:tabLst>
            </a:pPr>
            <a:r>
              <a:rPr lang="en-US" altLang="zh-CN" sz="2000" spc="25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en-US" altLang="zh-CN" sz="1400" spc="25" dirty="0" err="1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eff</a:t>
            </a:r>
            <a:r>
              <a:rPr lang="zh-CN" altLang="en-US" sz="20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8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11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ox</a:t>
            </a:r>
            <a:r>
              <a:rPr lang="zh-CN" altLang="en-US" sz="2000" spc="-5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影响电路性能</a:t>
            </a:r>
            <a:endParaRPr lang="en-US" sz="2000" spc="-5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67CDEC-FCE7-1238-306B-A26928BA3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63" y="1284170"/>
            <a:ext cx="5645440" cy="31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58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MOSFET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的结构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C0A2B5E-C82E-33D6-1A25-F6C270D8B891}"/>
              </a:ext>
            </a:extLst>
          </p:cNvPr>
          <p:cNvSpPr/>
          <p:nvPr/>
        </p:nvSpPr>
        <p:spPr>
          <a:xfrm>
            <a:off x="4259123" y="858269"/>
            <a:ext cx="4231844" cy="2277563"/>
          </a:xfrm>
          <a:prstGeom prst="rect">
            <a:avLst/>
          </a:prstGeom>
          <a:blipFill>
            <a:blip r:embed="rId3" cstate="print"/>
            <a:stretch>
              <a:fillRect l="-39001" r="-47313" b="-1462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8D9848D2-24CD-4A72-5FD4-5FC29F6F8895}"/>
              </a:ext>
            </a:extLst>
          </p:cNvPr>
          <p:cNvSpPr txBox="1"/>
          <p:nvPr/>
        </p:nvSpPr>
        <p:spPr>
          <a:xfrm>
            <a:off x="193853" y="1016103"/>
            <a:ext cx="4065270" cy="1901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管所有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pn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结必须反偏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:</a:t>
            </a:r>
          </a:p>
          <a:p>
            <a:pPr marL="88900">
              <a:spcBef>
                <a:spcPts val="132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*N</a:t>
            </a:r>
            <a:r>
              <a:rPr 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-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SUB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接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VDD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！</a:t>
            </a:r>
          </a:p>
          <a:p>
            <a:pPr marL="88900">
              <a:spcBef>
                <a:spcPts val="1425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*P</a:t>
            </a:r>
            <a:r>
              <a:rPr lang="en-US"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-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SUB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接</a:t>
            </a:r>
            <a:r>
              <a:rPr sz="2400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VSS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！</a:t>
            </a:r>
          </a:p>
          <a:p>
            <a:pPr marL="88900">
              <a:spcBef>
                <a:spcPts val="610"/>
              </a:spcBef>
            </a:pP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*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阱中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衬底常接源极</a:t>
            </a:r>
            <a:r>
              <a:rPr sz="24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31FABCA-5E2B-E885-7C76-4893CE649B07}"/>
              </a:ext>
            </a:extLst>
          </p:cNvPr>
          <p:cNvSpPr/>
          <p:nvPr/>
        </p:nvSpPr>
        <p:spPr>
          <a:xfrm>
            <a:off x="877449" y="3429000"/>
            <a:ext cx="7513087" cy="2672792"/>
          </a:xfrm>
          <a:prstGeom prst="rect">
            <a:avLst/>
          </a:prstGeom>
          <a:blipFill>
            <a:blip r:embed="rId3" cstate="print"/>
            <a:stretch>
              <a:fillRect t="-907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D5A6E-D80F-3BC4-07E2-38B54D8E42E3}"/>
              </a:ext>
            </a:extLst>
          </p:cNvPr>
          <p:cNvSpPr txBox="1"/>
          <p:nvPr/>
        </p:nvSpPr>
        <p:spPr>
          <a:xfrm>
            <a:off x="5570525" y="4818618"/>
            <a:ext cx="2176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</a:t>
            </a: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灵活性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9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器件符号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EA1FF045-A512-7B90-A5F2-4F1594A06233}"/>
              </a:ext>
            </a:extLst>
          </p:cNvPr>
          <p:cNvSpPr/>
          <p:nvPr/>
        </p:nvSpPr>
        <p:spPr>
          <a:xfrm>
            <a:off x="901835" y="1809495"/>
            <a:ext cx="7467599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7E22773A-B83A-4A8D-7870-2C1A92D7209C}"/>
              </a:ext>
            </a:extLst>
          </p:cNvPr>
          <p:cNvSpPr txBox="1"/>
          <p:nvPr/>
        </p:nvSpPr>
        <p:spPr>
          <a:xfrm>
            <a:off x="1617150" y="4937153"/>
            <a:ext cx="5362575" cy="620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0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</a:t>
            </a:r>
            <a:r>
              <a:rPr sz="4000" spc="-1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S</a:t>
            </a:r>
            <a:r>
              <a:rPr sz="4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管等效于一个开关</a:t>
            </a:r>
            <a:r>
              <a:rPr sz="40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797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器件的阈值电压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74428957-8A7F-522F-A267-A4CD6E4CE48C}"/>
              </a:ext>
            </a:extLst>
          </p:cNvPr>
          <p:cNvSpPr txBox="1"/>
          <p:nvPr/>
        </p:nvSpPr>
        <p:spPr>
          <a:xfrm>
            <a:off x="1170249" y="5415267"/>
            <a:ext cx="3098517" cy="38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 marR="5094">
              <a:lnSpc>
                <a:spcPct val="149600"/>
              </a:lnSpc>
            </a:pPr>
            <a:r>
              <a:rPr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(c)</a:t>
            </a:r>
            <a:r>
              <a:rPr sz="2000" spc="-5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反型的开始</a:t>
            </a:r>
            <a:endParaRPr sz="20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853D515A-34C7-F1E7-1513-8532768773F8}"/>
              </a:ext>
            </a:extLst>
          </p:cNvPr>
          <p:cNvSpPr txBox="1"/>
          <p:nvPr/>
        </p:nvSpPr>
        <p:spPr>
          <a:xfrm>
            <a:off x="6186758" y="5339196"/>
            <a:ext cx="2234580" cy="38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91" marR="5094" indent="-17193">
              <a:lnSpc>
                <a:spcPct val="149600"/>
              </a:lnSpc>
            </a:pPr>
            <a:r>
              <a:rPr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(d</a:t>
            </a:r>
            <a:r>
              <a:rPr sz="2000" spc="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)</a:t>
            </a:r>
            <a:r>
              <a:rPr sz="2000" dirty="0" err="1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反型层的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形成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1E6F4E7-12CE-29F4-AFC2-568D9E35EB0A}"/>
              </a:ext>
            </a:extLst>
          </p:cNvPr>
          <p:cNvSpPr/>
          <p:nvPr/>
        </p:nvSpPr>
        <p:spPr>
          <a:xfrm>
            <a:off x="5643149" y="779638"/>
            <a:ext cx="3098517" cy="1604606"/>
          </a:xfrm>
          <a:prstGeom prst="rect">
            <a:avLst/>
          </a:prstGeom>
          <a:blipFill>
            <a:blip r:embed="rId3" cstate="print"/>
            <a:stretch>
              <a:fillRect l="-161406" b="-153294"/>
            </a:stretch>
          </a:blipFill>
        </p:spPr>
        <p:txBody>
          <a:bodyPr wrap="square" lIns="0" tIns="0" rIns="0" bIns="0" rtlCol="0"/>
          <a:lstStyle/>
          <a:p>
            <a:endParaRPr sz="1805"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2EFEC531-6827-635D-7E53-04BE0CBE1DDD}"/>
              </a:ext>
            </a:extLst>
          </p:cNvPr>
          <p:cNvSpPr/>
          <p:nvPr/>
        </p:nvSpPr>
        <p:spPr>
          <a:xfrm>
            <a:off x="402336" y="3429002"/>
            <a:ext cx="4942304" cy="1670441"/>
          </a:xfrm>
          <a:prstGeom prst="rect">
            <a:avLst/>
          </a:prstGeom>
          <a:blipFill>
            <a:blip r:embed="rId3" cstate="print"/>
            <a:stretch>
              <a:fillRect t="-127752" r="-63885" b="-15559"/>
            </a:stretch>
          </a:blipFill>
        </p:spPr>
        <p:txBody>
          <a:bodyPr wrap="square" lIns="0" tIns="0" rIns="0" bIns="0" rtlCol="0"/>
          <a:lstStyle/>
          <a:p>
            <a:endParaRPr sz="1805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E935D98D-2433-DF15-34A5-9BEDBB3D42F5}"/>
              </a:ext>
            </a:extLst>
          </p:cNvPr>
          <p:cNvSpPr txBox="1"/>
          <p:nvPr/>
        </p:nvSpPr>
        <p:spPr>
          <a:xfrm>
            <a:off x="1170249" y="2515833"/>
            <a:ext cx="3098517" cy="38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36" marR="5094">
              <a:lnSpc>
                <a:spcPct val="149600"/>
              </a:lnSpc>
            </a:pPr>
            <a:r>
              <a:rPr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(a</a:t>
            </a:r>
            <a:r>
              <a:rPr sz="20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)</a:t>
            </a:r>
            <a:r>
              <a:rPr sz="2000" dirty="0" err="1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栅压控制的</a:t>
            </a:r>
            <a:r>
              <a:rPr sz="2000" spc="-5" dirty="0" err="1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MOSFET</a:t>
            </a:r>
            <a:endParaRPr lang="en-US" sz="2000" spc="-5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A4E04A-0991-825E-711C-DC80FEA5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38" y="786358"/>
            <a:ext cx="4938188" cy="167044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67EEF3-27B2-A079-E015-1E1F9248699F}"/>
              </a:ext>
            </a:extLst>
          </p:cNvPr>
          <p:cNvSpPr txBox="1"/>
          <p:nvPr/>
        </p:nvSpPr>
        <p:spPr>
          <a:xfrm>
            <a:off x="6221578" y="2453415"/>
            <a:ext cx="4572000" cy="481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291" marR="5094" indent="-17193">
              <a:lnSpc>
                <a:spcPct val="149600"/>
              </a:lnSpc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(b)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耗尽区的形成 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E9B985C-ACD3-20DF-7BB5-72E54B591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530" y="3253296"/>
            <a:ext cx="3097036" cy="1883827"/>
          </a:xfrm>
          <a:prstGeom prst="rect">
            <a:avLst/>
          </a:prstGeom>
        </p:spPr>
      </p:pic>
      <p:sp>
        <p:nvSpPr>
          <p:cNvPr id="26" name="object 8">
            <a:extLst>
              <a:ext uri="{FF2B5EF4-FFF2-40B4-BE49-F238E27FC236}">
                <a16:creationId xmlns:a16="http://schemas.microsoft.com/office/drawing/2014/main" id="{6E9E8E89-A4E2-7915-D041-F37637E8EF7A}"/>
              </a:ext>
            </a:extLst>
          </p:cNvPr>
          <p:cNvSpPr txBox="1"/>
          <p:nvPr/>
        </p:nvSpPr>
        <p:spPr>
          <a:xfrm>
            <a:off x="238294" y="5804797"/>
            <a:ext cx="5270388" cy="389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91" marR="5094" indent="-17193">
              <a:lnSpc>
                <a:spcPct val="149600"/>
              </a:lnSpc>
            </a:pPr>
            <a:r>
              <a:rPr sz="20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(</a:t>
            </a:r>
            <a:r>
              <a:rPr lang="en-US" sz="20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en-US" sz="12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zh-CN" altLang="en-US" sz="20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界面电子浓度</a:t>
            </a:r>
            <a:r>
              <a:rPr lang="en-US" altLang="zh-CN" sz="20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=P</a:t>
            </a:r>
            <a:r>
              <a:rPr lang="zh-CN" altLang="en-US" sz="2000" spc="-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型衬底多子浓度的栅压）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79716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3" y="98351"/>
            <a:ext cx="314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器件的阈值电压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5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D6309C-50D6-6CCC-BB4A-9116BF06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2" y="1399518"/>
            <a:ext cx="8278584" cy="47306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9AFCAC-F6B3-97A7-AFEC-5DCFBDDFB958}"/>
              </a:ext>
            </a:extLst>
          </p:cNvPr>
          <p:cNvSpPr txBox="1"/>
          <p:nvPr/>
        </p:nvSpPr>
        <p:spPr>
          <a:xfrm>
            <a:off x="193854" y="793689"/>
            <a:ext cx="84943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7135"/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NMOS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</a:rPr>
              <a:t>管</a:t>
            </a:r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altLang="zh-CN"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GS</a:t>
            </a:r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&gt;V</a:t>
            </a:r>
            <a:r>
              <a:rPr lang="fr-FR" altLang="zh-CN" sz="1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T</a:t>
            </a:r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V</a:t>
            </a:r>
            <a:r>
              <a:rPr lang="fr-FR" altLang="zh-CN" sz="2400" spc="-7" baseline="-20833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DS</a:t>
            </a:r>
            <a:r>
              <a:rPr lang="fr-FR" altLang="zh-CN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=0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  <a:cs typeface="Times New Roman"/>
              </a:rPr>
              <a:t>（源、漏都接地）</a:t>
            </a:r>
            <a:r>
              <a:rPr lang="zh-CN" altLang="en-US" sz="2400" spc="-5" dirty="0">
                <a:latin typeface="黑体" panose="02010609060101010101" pitchFamily="49" charset="-122"/>
                <a:ea typeface="黑体" panose="02010609060101010101" pitchFamily="49" charset="-122"/>
              </a:rPr>
              <a:t>时的示意图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945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6a1f4b8-d904-467b-b951-f7556ffc55c3"/>
  <p:tag name="COMMONDATA" val="eyJjb3VudCI6MSwiaGRpZCI6Ijc4NWY2ZTUyZTQxMDNkOGMxMTk1Y2E0ZmQ2Zjg3MDkw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1621</TotalTime>
  <Words>956</Words>
  <Application>Microsoft Office PowerPoint</Application>
  <PresentationFormat>全屏显示(4:3)</PresentationFormat>
  <Paragraphs>217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Calibri</vt:lpstr>
      <vt:lpstr>Times New Roman</vt:lpstr>
      <vt:lpstr>SimSun</vt:lpstr>
      <vt:lpstr>黑体</vt:lpstr>
      <vt:lpstr>Calibri Light</vt:lpstr>
      <vt:lpstr>Cambria Math</vt:lpstr>
      <vt:lpstr>Symbol</vt:lpstr>
      <vt:lpstr>方正黑体简体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小奕</dc:creator>
  <dc:description>版权归小奕所有，盗版必究</dc:description>
  <cp:lastModifiedBy>Yingbo Yue</cp:lastModifiedBy>
  <cp:revision>75</cp:revision>
  <dcterms:created xsi:type="dcterms:W3CDTF">2019-04-27T15:31:00Z</dcterms:created>
  <dcterms:modified xsi:type="dcterms:W3CDTF">2024-09-11T10:40:49Z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v1.0_mb_/3hAs5ln00t7ZijixkvaTg==</vt:lpwstr>
  </property>
  <property fmtid="{D5CDD505-2E9C-101B-9397-08002B2CF9AE}" pid="4" name="ICV">
    <vt:lpwstr>4B8DDDC23260474BA0D662A67DFE4EC8</vt:lpwstr>
  </property>
</Properties>
</file>